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4"/>
  </p:notesMasterIdLst>
  <p:sldIdLst>
    <p:sldId id="256" r:id="rId5"/>
    <p:sldId id="346" r:id="rId6"/>
    <p:sldId id="257" r:id="rId7"/>
    <p:sldId id="258" r:id="rId8"/>
    <p:sldId id="259" r:id="rId9"/>
    <p:sldId id="260" r:id="rId10"/>
    <p:sldId id="261" r:id="rId11"/>
    <p:sldId id="262" r:id="rId12"/>
    <p:sldId id="263" r:id="rId13"/>
    <p:sldId id="264" r:id="rId14"/>
    <p:sldId id="265" r:id="rId15"/>
    <p:sldId id="267" r:id="rId16"/>
    <p:sldId id="268" r:id="rId17"/>
    <p:sldId id="269" r:id="rId18"/>
    <p:sldId id="270" r:id="rId19"/>
    <p:sldId id="271" r:id="rId20"/>
    <p:sldId id="272" r:id="rId21"/>
    <p:sldId id="273" r:id="rId22"/>
    <p:sldId id="274" r:id="rId23"/>
    <p:sldId id="309" r:id="rId24"/>
    <p:sldId id="310" r:id="rId25"/>
    <p:sldId id="339" r:id="rId26"/>
    <p:sldId id="340" r:id="rId27"/>
    <p:sldId id="331" r:id="rId28"/>
    <p:sldId id="341" r:id="rId29"/>
    <p:sldId id="342" r:id="rId30"/>
    <p:sldId id="343" r:id="rId31"/>
    <p:sldId id="344" r:id="rId32"/>
    <p:sldId id="345" r:id="rId33"/>
  </p:sldIdLst>
  <p:sldSz cx="12192000" cy="6858000"/>
  <p:notesSz cx="6858000" cy="9144000"/>
  <p:defaultTextStyle>
    <a:defPPr>
      <a:defRPr lang="en-C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A3E569-912F-4AF0-9CBB-27B5573B630A}" v="4" dt="2022-12-11T17:59:58.3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94660"/>
  </p:normalViewPr>
  <p:slideViewPr>
    <p:cSldViewPr snapToGrid="0">
      <p:cViewPr varScale="1">
        <p:scale>
          <a:sx n="66" d="100"/>
          <a:sy n="66" d="100"/>
        </p:scale>
        <p:origin x="62" y="21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Y"/>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64DC18-4AB3-454D-84AD-778A55159F1D}" type="datetimeFigureOut">
              <a:rPr lang="en-CY" smtClean="0"/>
              <a:t>11/12/2022</a:t>
            </a:fld>
            <a:endParaRPr lang="en-CY"/>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Y"/>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Y"/>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CA49F7-7C96-4CDE-A3C1-C23B7275A2D2}" type="slidenum">
              <a:rPr lang="en-CY" smtClean="0"/>
              <a:t>‹#›</a:t>
            </a:fld>
            <a:endParaRPr lang="en-CY"/>
          </a:p>
        </p:txBody>
      </p:sp>
    </p:spTree>
    <p:extLst>
      <p:ext uri="{BB962C8B-B14F-4D97-AF65-F5344CB8AC3E}">
        <p14:creationId xmlns:p14="http://schemas.microsoft.com/office/powerpoint/2010/main" val="1153794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2" name="Google Shape;23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s-ES"/>
              <a:t>One PPT should be used for each Module.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b="1"/>
              <a:t>One</a:t>
            </a:r>
            <a:r>
              <a:rPr lang="en"/>
              <a:t> </a:t>
            </a:r>
            <a:r>
              <a:rPr lang="en" b="1"/>
              <a:t>PPT document </a:t>
            </a:r>
            <a:r>
              <a:rPr lang="en"/>
              <a:t>should be used for each Module.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3" name="Google Shape;63;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a:t>You have to define the title for the Module, its Units and each Unit’s topics. You can add rows if you have more than six topics (try to not have more than 8 topics per unit) and you can add slides and copy the table to add more Units and Topics (e.g. next slide).</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 name="Google Shape;68;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f1e4bb1c82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3" name="Google Shape;73;gf1e4bb1c82_0_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f1e4bb1c82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 name="Google Shape;78;gf1e4bb1c82_0_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f1e4bb1c82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3" name="Google Shape;83;gf1e4bb1c82_0_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a:t>23 Activities: 15 within Units, 8 within self study section </a:t>
            </a:r>
            <a:endParaRPr/>
          </a:p>
          <a:p>
            <a:pPr marL="0" lvl="0" indent="0" algn="l" rtl="0">
              <a:lnSpc>
                <a:spcPct val="100000"/>
              </a:lnSpc>
              <a:spcBef>
                <a:spcPts val="0"/>
              </a:spcBef>
              <a:spcAft>
                <a:spcPts val="0"/>
              </a:spcAft>
              <a:buSzPts val="1100"/>
              <a:buNone/>
            </a:pPr>
            <a:r>
              <a:rPr lang="en"/>
              <a:t>+ 17 Questions in final assessment section</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a:t>One</a:t>
            </a:r>
            <a:r>
              <a:rPr lang="en-US" baseline="0" dirty="0"/>
              <a:t> </a:t>
            </a:r>
            <a:r>
              <a:rPr lang="en-US" b="1" baseline="0" dirty="0"/>
              <a:t>PPT document </a:t>
            </a:r>
            <a:r>
              <a:rPr lang="en-US" baseline="0" dirty="0"/>
              <a:t>should be used for each Module. </a:t>
            </a:r>
            <a:endParaRPr dirty="0"/>
          </a:p>
        </p:txBody>
      </p:sp>
    </p:spTree>
    <p:extLst>
      <p:ext uri="{BB962C8B-B14F-4D97-AF65-F5344CB8AC3E}">
        <p14:creationId xmlns:p14="http://schemas.microsoft.com/office/powerpoint/2010/main" val="24666743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5b9b073ac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5b9b073ac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You have to define the title for the Module, its Units and each Unit’s topics. You can add rows if you have more than six topics (try to not have more than 8 topics</a:t>
            </a:r>
            <a:r>
              <a:rPr lang="en" baseline="0" dirty="0"/>
              <a:t> per unit) </a:t>
            </a:r>
            <a:r>
              <a:rPr lang="en" dirty="0"/>
              <a:t>and you can add slides and copy the table to add more Units and Topics (e.g. next slide).</a:t>
            </a:r>
            <a:endParaRPr dirty="0"/>
          </a:p>
        </p:txBody>
      </p:sp>
    </p:spTree>
    <p:extLst>
      <p:ext uri="{BB962C8B-B14F-4D97-AF65-F5344CB8AC3E}">
        <p14:creationId xmlns:p14="http://schemas.microsoft.com/office/powerpoint/2010/main" val="10299167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5b9b073ac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5b9b073ac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37656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4" name="Google Shape;244;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s-ES"/>
              <a:t>You have to define the title for the Module, its Units and each Unit’s topics. You can add rows if you have more than six topics (try to not have more than 8 topics per unit) and you can add slides and copy the table to add more Units and Topics (e.g. next slide).</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5b9b073ac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5b9b073ac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699084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5b9b073ac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5b9b073ac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8915146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5b9b073ac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5b9b073ac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5063594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One PPT should be used for each Module.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f259d096e0_0_1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8" name="Google Shape;58;gf259d096e0_0_16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f259d096e0_0_1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3" name="Google Shape;63;gf259d096e0_0_17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f259d096e0_0_1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8" name="Google Shape;68;gf259d096e0_0_17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f259d096e0_0_1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3" name="Google Shape;73;gf259d096e0_0_19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edad3b024a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9" name="Google Shape;249;gedad3b024a_1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s-ES"/>
              <a:t>You have to define the title for the Module, its Units and each Unit’s topics. You can add rows if you have more than six topics (try to not have more than 8 topics per unit) and you can add slides and copy the table to add more Units and Topics (e.g. next slide).</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edad3b024a_1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4" name="Google Shape;254;gedad3b024a_1_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edad3b024a_1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9" name="Google Shape;259;gedad3b024a_1_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gedad3b024a_1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4" name="Google Shape;264;gedad3b024a_1_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s-ES"/>
              <a:t>You have to define the title for the Module, its Units and each Unit’s topics. You can add rows if you have more than six topics (try to not have more than 8 topics per unit) and you can add slides and copy the table to add more Units and Topics (e.g. next slide).</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gedad3b024a_1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9" name="Google Shape;269;gedad3b024a_1_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edad3b024a_1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4" name="Google Shape;274;gedad3b024a_1_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9" name="Google Shape;279;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CF74A-D2EF-C600-43B6-C2235D89BFE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Y"/>
          </a:p>
        </p:txBody>
      </p:sp>
      <p:sp>
        <p:nvSpPr>
          <p:cNvPr id="3" name="Subtitle 2">
            <a:extLst>
              <a:ext uri="{FF2B5EF4-FFF2-40B4-BE49-F238E27FC236}">
                <a16:creationId xmlns:a16="http://schemas.microsoft.com/office/drawing/2014/main" id="{C00B7C1C-A343-0CA8-BFB1-85107454DB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Y"/>
          </a:p>
        </p:txBody>
      </p:sp>
      <p:sp>
        <p:nvSpPr>
          <p:cNvPr id="4" name="Date Placeholder 3">
            <a:extLst>
              <a:ext uri="{FF2B5EF4-FFF2-40B4-BE49-F238E27FC236}">
                <a16:creationId xmlns:a16="http://schemas.microsoft.com/office/drawing/2014/main" id="{68118C32-460E-F06A-6323-047A3CB7BF3C}"/>
              </a:ext>
            </a:extLst>
          </p:cNvPr>
          <p:cNvSpPr>
            <a:spLocks noGrp="1"/>
          </p:cNvSpPr>
          <p:nvPr>
            <p:ph type="dt" sz="half" idx="10"/>
          </p:nvPr>
        </p:nvSpPr>
        <p:spPr/>
        <p:txBody>
          <a:bodyPr/>
          <a:lstStyle/>
          <a:p>
            <a:fld id="{30FD8F06-E5AE-48B4-AC9C-2CE6FFB0AFCE}" type="datetimeFigureOut">
              <a:rPr lang="en-CY" smtClean="0"/>
              <a:t>11/12/2022</a:t>
            </a:fld>
            <a:endParaRPr lang="en-CY"/>
          </a:p>
        </p:txBody>
      </p:sp>
      <p:sp>
        <p:nvSpPr>
          <p:cNvPr id="5" name="Footer Placeholder 4">
            <a:extLst>
              <a:ext uri="{FF2B5EF4-FFF2-40B4-BE49-F238E27FC236}">
                <a16:creationId xmlns:a16="http://schemas.microsoft.com/office/drawing/2014/main" id="{7DE479BD-DF0B-4722-E79B-B87D0CF3DA7D}"/>
              </a:ext>
            </a:extLst>
          </p:cNvPr>
          <p:cNvSpPr>
            <a:spLocks noGrp="1"/>
          </p:cNvSpPr>
          <p:nvPr>
            <p:ph type="ftr" sz="quarter" idx="11"/>
          </p:nvPr>
        </p:nvSpPr>
        <p:spPr/>
        <p:txBody>
          <a:bodyPr/>
          <a:lstStyle/>
          <a:p>
            <a:endParaRPr lang="en-CY"/>
          </a:p>
        </p:txBody>
      </p:sp>
      <p:sp>
        <p:nvSpPr>
          <p:cNvPr id="6" name="Slide Number Placeholder 5">
            <a:extLst>
              <a:ext uri="{FF2B5EF4-FFF2-40B4-BE49-F238E27FC236}">
                <a16:creationId xmlns:a16="http://schemas.microsoft.com/office/drawing/2014/main" id="{CB80D8D8-6B78-E1A1-5665-15CCBB624616}"/>
              </a:ext>
            </a:extLst>
          </p:cNvPr>
          <p:cNvSpPr>
            <a:spLocks noGrp="1"/>
          </p:cNvSpPr>
          <p:nvPr>
            <p:ph type="sldNum" sz="quarter" idx="12"/>
          </p:nvPr>
        </p:nvSpPr>
        <p:spPr/>
        <p:txBody>
          <a:bodyPr/>
          <a:lstStyle/>
          <a:p>
            <a:fld id="{2A943547-9242-4C8B-A761-D7C7212E4238}" type="slidenum">
              <a:rPr lang="en-CY" smtClean="0"/>
              <a:t>‹#›</a:t>
            </a:fld>
            <a:endParaRPr lang="en-CY"/>
          </a:p>
        </p:txBody>
      </p:sp>
    </p:spTree>
    <p:extLst>
      <p:ext uri="{BB962C8B-B14F-4D97-AF65-F5344CB8AC3E}">
        <p14:creationId xmlns:p14="http://schemas.microsoft.com/office/powerpoint/2010/main" val="3819974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B3807-BC82-A88E-CBA3-B13DFEAB15AB}"/>
              </a:ext>
            </a:extLst>
          </p:cNvPr>
          <p:cNvSpPr>
            <a:spLocks noGrp="1"/>
          </p:cNvSpPr>
          <p:nvPr>
            <p:ph type="title"/>
          </p:nvPr>
        </p:nvSpPr>
        <p:spPr/>
        <p:txBody>
          <a:bodyPr/>
          <a:lstStyle/>
          <a:p>
            <a:r>
              <a:rPr lang="en-US"/>
              <a:t>Click to edit Master title style</a:t>
            </a:r>
            <a:endParaRPr lang="en-CY"/>
          </a:p>
        </p:txBody>
      </p:sp>
      <p:sp>
        <p:nvSpPr>
          <p:cNvPr id="3" name="Vertical Text Placeholder 2">
            <a:extLst>
              <a:ext uri="{FF2B5EF4-FFF2-40B4-BE49-F238E27FC236}">
                <a16:creationId xmlns:a16="http://schemas.microsoft.com/office/drawing/2014/main" id="{F58910BE-C4E4-2FFA-4D55-8C8D8D80F47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1022D21A-ED4B-B51A-3B7F-A669D8ED9F7D}"/>
              </a:ext>
            </a:extLst>
          </p:cNvPr>
          <p:cNvSpPr>
            <a:spLocks noGrp="1"/>
          </p:cNvSpPr>
          <p:nvPr>
            <p:ph type="dt" sz="half" idx="10"/>
          </p:nvPr>
        </p:nvSpPr>
        <p:spPr/>
        <p:txBody>
          <a:bodyPr/>
          <a:lstStyle/>
          <a:p>
            <a:fld id="{30FD8F06-E5AE-48B4-AC9C-2CE6FFB0AFCE}" type="datetimeFigureOut">
              <a:rPr lang="en-CY" smtClean="0"/>
              <a:t>11/12/2022</a:t>
            </a:fld>
            <a:endParaRPr lang="en-CY"/>
          </a:p>
        </p:txBody>
      </p:sp>
      <p:sp>
        <p:nvSpPr>
          <p:cNvPr id="5" name="Footer Placeholder 4">
            <a:extLst>
              <a:ext uri="{FF2B5EF4-FFF2-40B4-BE49-F238E27FC236}">
                <a16:creationId xmlns:a16="http://schemas.microsoft.com/office/drawing/2014/main" id="{F18E88A1-4C9A-C0DC-143D-24B5D09BBCCD}"/>
              </a:ext>
            </a:extLst>
          </p:cNvPr>
          <p:cNvSpPr>
            <a:spLocks noGrp="1"/>
          </p:cNvSpPr>
          <p:nvPr>
            <p:ph type="ftr" sz="quarter" idx="11"/>
          </p:nvPr>
        </p:nvSpPr>
        <p:spPr/>
        <p:txBody>
          <a:bodyPr/>
          <a:lstStyle/>
          <a:p>
            <a:endParaRPr lang="en-CY"/>
          </a:p>
        </p:txBody>
      </p:sp>
      <p:sp>
        <p:nvSpPr>
          <p:cNvPr id="6" name="Slide Number Placeholder 5">
            <a:extLst>
              <a:ext uri="{FF2B5EF4-FFF2-40B4-BE49-F238E27FC236}">
                <a16:creationId xmlns:a16="http://schemas.microsoft.com/office/drawing/2014/main" id="{EC391FEA-3809-C63D-8F97-F48F3F2EC160}"/>
              </a:ext>
            </a:extLst>
          </p:cNvPr>
          <p:cNvSpPr>
            <a:spLocks noGrp="1"/>
          </p:cNvSpPr>
          <p:nvPr>
            <p:ph type="sldNum" sz="quarter" idx="12"/>
          </p:nvPr>
        </p:nvSpPr>
        <p:spPr/>
        <p:txBody>
          <a:bodyPr/>
          <a:lstStyle/>
          <a:p>
            <a:fld id="{2A943547-9242-4C8B-A761-D7C7212E4238}" type="slidenum">
              <a:rPr lang="en-CY" smtClean="0"/>
              <a:t>‹#›</a:t>
            </a:fld>
            <a:endParaRPr lang="en-CY"/>
          </a:p>
        </p:txBody>
      </p:sp>
    </p:spTree>
    <p:extLst>
      <p:ext uri="{BB962C8B-B14F-4D97-AF65-F5344CB8AC3E}">
        <p14:creationId xmlns:p14="http://schemas.microsoft.com/office/powerpoint/2010/main" val="4204635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E5F9D3-C21E-CB70-1461-C774C304498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Y"/>
          </a:p>
        </p:txBody>
      </p:sp>
      <p:sp>
        <p:nvSpPr>
          <p:cNvPr id="3" name="Vertical Text Placeholder 2">
            <a:extLst>
              <a:ext uri="{FF2B5EF4-FFF2-40B4-BE49-F238E27FC236}">
                <a16:creationId xmlns:a16="http://schemas.microsoft.com/office/drawing/2014/main" id="{271C9C2C-6429-1064-C7D8-E9008D16A8A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FD2201AB-08C5-52A6-EB1E-A4B55D6BD076}"/>
              </a:ext>
            </a:extLst>
          </p:cNvPr>
          <p:cNvSpPr>
            <a:spLocks noGrp="1"/>
          </p:cNvSpPr>
          <p:nvPr>
            <p:ph type="dt" sz="half" idx="10"/>
          </p:nvPr>
        </p:nvSpPr>
        <p:spPr/>
        <p:txBody>
          <a:bodyPr/>
          <a:lstStyle/>
          <a:p>
            <a:fld id="{30FD8F06-E5AE-48B4-AC9C-2CE6FFB0AFCE}" type="datetimeFigureOut">
              <a:rPr lang="en-CY" smtClean="0"/>
              <a:t>11/12/2022</a:t>
            </a:fld>
            <a:endParaRPr lang="en-CY"/>
          </a:p>
        </p:txBody>
      </p:sp>
      <p:sp>
        <p:nvSpPr>
          <p:cNvPr id="5" name="Footer Placeholder 4">
            <a:extLst>
              <a:ext uri="{FF2B5EF4-FFF2-40B4-BE49-F238E27FC236}">
                <a16:creationId xmlns:a16="http://schemas.microsoft.com/office/drawing/2014/main" id="{B604F4CC-9EDD-172B-8F74-23313473C835}"/>
              </a:ext>
            </a:extLst>
          </p:cNvPr>
          <p:cNvSpPr>
            <a:spLocks noGrp="1"/>
          </p:cNvSpPr>
          <p:nvPr>
            <p:ph type="ftr" sz="quarter" idx="11"/>
          </p:nvPr>
        </p:nvSpPr>
        <p:spPr/>
        <p:txBody>
          <a:bodyPr/>
          <a:lstStyle/>
          <a:p>
            <a:endParaRPr lang="en-CY"/>
          </a:p>
        </p:txBody>
      </p:sp>
      <p:sp>
        <p:nvSpPr>
          <p:cNvPr id="6" name="Slide Number Placeholder 5">
            <a:extLst>
              <a:ext uri="{FF2B5EF4-FFF2-40B4-BE49-F238E27FC236}">
                <a16:creationId xmlns:a16="http://schemas.microsoft.com/office/drawing/2014/main" id="{8B1950BE-4AA3-6A8F-891A-1E31199E1E2E}"/>
              </a:ext>
            </a:extLst>
          </p:cNvPr>
          <p:cNvSpPr>
            <a:spLocks noGrp="1"/>
          </p:cNvSpPr>
          <p:nvPr>
            <p:ph type="sldNum" sz="quarter" idx="12"/>
          </p:nvPr>
        </p:nvSpPr>
        <p:spPr/>
        <p:txBody>
          <a:bodyPr/>
          <a:lstStyle/>
          <a:p>
            <a:fld id="{2A943547-9242-4C8B-A761-D7C7212E4238}" type="slidenum">
              <a:rPr lang="en-CY" smtClean="0"/>
              <a:t>‹#›</a:t>
            </a:fld>
            <a:endParaRPr lang="en-CY"/>
          </a:p>
        </p:txBody>
      </p:sp>
    </p:spTree>
    <p:extLst>
      <p:ext uri="{BB962C8B-B14F-4D97-AF65-F5344CB8AC3E}">
        <p14:creationId xmlns:p14="http://schemas.microsoft.com/office/powerpoint/2010/main" val="1014324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60A53-6872-C7EA-E50C-95F903273933}"/>
              </a:ext>
            </a:extLst>
          </p:cNvPr>
          <p:cNvSpPr>
            <a:spLocks noGrp="1"/>
          </p:cNvSpPr>
          <p:nvPr>
            <p:ph type="title"/>
          </p:nvPr>
        </p:nvSpPr>
        <p:spPr/>
        <p:txBody>
          <a:bodyPr/>
          <a:lstStyle/>
          <a:p>
            <a:r>
              <a:rPr lang="en-US"/>
              <a:t>Click to edit Master title style</a:t>
            </a:r>
            <a:endParaRPr lang="en-CY"/>
          </a:p>
        </p:txBody>
      </p:sp>
      <p:sp>
        <p:nvSpPr>
          <p:cNvPr id="3" name="Content Placeholder 2">
            <a:extLst>
              <a:ext uri="{FF2B5EF4-FFF2-40B4-BE49-F238E27FC236}">
                <a16:creationId xmlns:a16="http://schemas.microsoft.com/office/drawing/2014/main" id="{EFDBF981-98D8-4F09-3BA7-59C5AF7186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5172DD79-7C8F-F8D4-C613-5C4C4479CDAE}"/>
              </a:ext>
            </a:extLst>
          </p:cNvPr>
          <p:cNvSpPr>
            <a:spLocks noGrp="1"/>
          </p:cNvSpPr>
          <p:nvPr>
            <p:ph type="dt" sz="half" idx="10"/>
          </p:nvPr>
        </p:nvSpPr>
        <p:spPr/>
        <p:txBody>
          <a:bodyPr/>
          <a:lstStyle/>
          <a:p>
            <a:fld id="{30FD8F06-E5AE-48B4-AC9C-2CE6FFB0AFCE}" type="datetimeFigureOut">
              <a:rPr lang="en-CY" smtClean="0"/>
              <a:t>11/12/2022</a:t>
            </a:fld>
            <a:endParaRPr lang="en-CY"/>
          </a:p>
        </p:txBody>
      </p:sp>
      <p:sp>
        <p:nvSpPr>
          <p:cNvPr id="5" name="Footer Placeholder 4">
            <a:extLst>
              <a:ext uri="{FF2B5EF4-FFF2-40B4-BE49-F238E27FC236}">
                <a16:creationId xmlns:a16="http://schemas.microsoft.com/office/drawing/2014/main" id="{C61B3125-D408-7569-626A-145108168FDE}"/>
              </a:ext>
            </a:extLst>
          </p:cNvPr>
          <p:cNvSpPr>
            <a:spLocks noGrp="1"/>
          </p:cNvSpPr>
          <p:nvPr>
            <p:ph type="ftr" sz="quarter" idx="11"/>
          </p:nvPr>
        </p:nvSpPr>
        <p:spPr/>
        <p:txBody>
          <a:bodyPr/>
          <a:lstStyle/>
          <a:p>
            <a:endParaRPr lang="en-CY"/>
          </a:p>
        </p:txBody>
      </p:sp>
      <p:sp>
        <p:nvSpPr>
          <p:cNvPr id="6" name="Slide Number Placeholder 5">
            <a:extLst>
              <a:ext uri="{FF2B5EF4-FFF2-40B4-BE49-F238E27FC236}">
                <a16:creationId xmlns:a16="http://schemas.microsoft.com/office/drawing/2014/main" id="{1AA1D249-D1C2-39B4-473F-5382D35878E2}"/>
              </a:ext>
            </a:extLst>
          </p:cNvPr>
          <p:cNvSpPr>
            <a:spLocks noGrp="1"/>
          </p:cNvSpPr>
          <p:nvPr>
            <p:ph type="sldNum" sz="quarter" idx="12"/>
          </p:nvPr>
        </p:nvSpPr>
        <p:spPr/>
        <p:txBody>
          <a:bodyPr/>
          <a:lstStyle/>
          <a:p>
            <a:fld id="{2A943547-9242-4C8B-A761-D7C7212E4238}" type="slidenum">
              <a:rPr lang="en-CY" smtClean="0"/>
              <a:t>‹#›</a:t>
            </a:fld>
            <a:endParaRPr lang="en-CY"/>
          </a:p>
        </p:txBody>
      </p:sp>
    </p:spTree>
    <p:extLst>
      <p:ext uri="{BB962C8B-B14F-4D97-AF65-F5344CB8AC3E}">
        <p14:creationId xmlns:p14="http://schemas.microsoft.com/office/powerpoint/2010/main" val="3134067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919A4-BE48-B42B-54EF-52A9E1FB56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Y"/>
          </a:p>
        </p:txBody>
      </p:sp>
      <p:sp>
        <p:nvSpPr>
          <p:cNvPr id="3" name="Text Placeholder 2">
            <a:extLst>
              <a:ext uri="{FF2B5EF4-FFF2-40B4-BE49-F238E27FC236}">
                <a16:creationId xmlns:a16="http://schemas.microsoft.com/office/drawing/2014/main" id="{31064952-BB27-BC5E-CC80-88573D79ED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DC09647-18A0-2493-55D4-2E8E79391950}"/>
              </a:ext>
            </a:extLst>
          </p:cNvPr>
          <p:cNvSpPr>
            <a:spLocks noGrp="1"/>
          </p:cNvSpPr>
          <p:nvPr>
            <p:ph type="dt" sz="half" idx="10"/>
          </p:nvPr>
        </p:nvSpPr>
        <p:spPr/>
        <p:txBody>
          <a:bodyPr/>
          <a:lstStyle/>
          <a:p>
            <a:fld id="{30FD8F06-E5AE-48B4-AC9C-2CE6FFB0AFCE}" type="datetimeFigureOut">
              <a:rPr lang="en-CY" smtClean="0"/>
              <a:t>11/12/2022</a:t>
            </a:fld>
            <a:endParaRPr lang="en-CY"/>
          </a:p>
        </p:txBody>
      </p:sp>
      <p:sp>
        <p:nvSpPr>
          <p:cNvPr id="5" name="Footer Placeholder 4">
            <a:extLst>
              <a:ext uri="{FF2B5EF4-FFF2-40B4-BE49-F238E27FC236}">
                <a16:creationId xmlns:a16="http://schemas.microsoft.com/office/drawing/2014/main" id="{12B83EC4-D2B5-E5E7-C8F3-4779291CF6CF}"/>
              </a:ext>
            </a:extLst>
          </p:cNvPr>
          <p:cNvSpPr>
            <a:spLocks noGrp="1"/>
          </p:cNvSpPr>
          <p:nvPr>
            <p:ph type="ftr" sz="quarter" idx="11"/>
          </p:nvPr>
        </p:nvSpPr>
        <p:spPr/>
        <p:txBody>
          <a:bodyPr/>
          <a:lstStyle/>
          <a:p>
            <a:endParaRPr lang="en-CY"/>
          </a:p>
        </p:txBody>
      </p:sp>
      <p:sp>
        <p:nvSpPr>
          <p:cNvPr id="6" name="Slide Number Placeholder 5">
            <a:extLst>
              <a:ext uri="{FF2B5EF4-FFF2-40B4-BE49-F238E27FC236}">
                <a16:creationId xmlns:a16="http://schemas.microsoft.com/office/drawing/2014/main" id="{D2F4EEDA-D60A-5AE6-CF68-108518DA8CBF}"/>
              </a:ext>
            </a:extLst>
          </p:cNvPr>
          <p:cNvSpPr>
            <a:spLocks noGrp="1"/>
          </p:cNvSpPr>
          <p:nvPr>
            <p:ph type="sldNum" sz="quarter" idx="12"/>
          </p:nvPr>
        </p:nvSpPr>
        <p:spPr/>
        <p:txBody>
          <a:bodyPr/>
          <a:lstStyle/>
          <a:p>
            <a:fld id="{2A943547-9242-4C8B-A761-D7C7212E4238}" type="slidenum">
              <a:rPr lang="en-CY" smtClean="0"/>
              <a:t>‹#›</a:t>
            </a:fld>
            <a:endParaRPr lang="en-CY"/>
          </a:p>
        </p:txBody>
      </p:sp>
    </p:spTree>
    <p:extLst>
      <p:ext uri="{BB962C8B-B14F-4D97-AF65-F5344CB8AC3E}">
        <p14:creationId xmlns:p14="http://schemas.microsoft.com/office/powerpoint/2010/main" val="1203694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8B0C8-51B0-B78C-154D-64BCE2E93366}"/>
              </a:ext>
            </a:extLst>
          </p:cNvPr>
          <p:cNvSpPr>
            <a:spLocks noGrp="1"/>
          </p:cNvSpPr>
          <p:nvPr>
            <p:ph type="title"/>
          </p:nvPr>
        </p:nvSpPr>
        <p:spPr/>
        <p:txBody>
          <a:bodyPr/>
          <a:lstStyle/>
          <a:p>
            <a:r>
              <a:rPr lang="en-US"/>
              <a:t>Click to edit Master title style</a:t>
            </a:r>
            <a:endParaRPr lang="en-CY"/>
          </a:p>
        </p:txBody>
      </p:sp>
      <p:sp>
        <p:nvSpPr>
          <p:cNvPr id="3" name="Content Placeholder 2">
            <a:extLst>
              <a:ext uri="{FF2B5EF4-FFF2-40B4-BE49-F238E27FC236}">
                <a16:creationId xmlns:a16="http://schemas.microsoft.com/office/drawing/2014/main" id="{14370E9F-8DCF-5677-92B5-F2C97A31A3F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Content Placeholder 3">
            <a:extLst>
              <a:ext uri="{FF2B5EF4-FFF2-40B4-BE49-F238E27FC236}">
                <a16:creationId xmlns:a16="http://schemas.microsoft.com/office/drawing/2014/main" id="{92E0B122-3DA4-6ECD-7EF8-D879B67C29C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5" name="Date Placeholder 4">
            <a:extLst>
              <a:ext uri="{FF2B5EF4-FFF2-40B4-BE49-F238E27FC236}">
                <a16:creationId xmlns:a16="http://schemas.microsoft.com/office/drawing/2014/main" id="{5A555ED8-7ABA-CF04-D8A5-6C66D3AE9F5A}"/>
              </a:ext>
            </a:extLst>
          </p:cNvPr>
          <p:cNvSpPr>
            <a:spLocks noGrp="1"/>
          </p:cNvSpPr>
          <p:nvPr>
            <p:ph type="dt" sz="half" idx="10"/>
          </p:nvPr>
        </p:nvSpPr>
        <p:spPr/>
        <p:txBody>
          <a:bodyPr/>
          <a:lstStyle/>
          <a:p>
            <a:fld id="{30FD8F06-E5AE-48B4-AC9C-2CE6FFB0AFCE}" type="datetimeFigureOut">
              <a:rPr lang="en-CY" smtClean="0"/>
              <a:t>11/12/2022</a:t>
            </a:fld>
            <a:endParaRPr lang="en-CY"/>
          </a:p>
        </p:txBody>
      </p:sp>
      <p:sp>
        <p:nvSpPr>
          <p:cNvPr id="6" name="Footer Placeholder 5">
            <a:extLst>
              <a:ext uri="{FF2B5EF4-FFF2-40B4-BE49-F238E27FC236}">
                <a16:creationId xmlns:a16="http://schemas.microsoft.com/office/drawing/2014/main" id="{99FCE44E-073C-1042-670E-2389A5A556A5}"/>
              </a:ext>
            </a:extLst>
          </p:cNvPr>
          <p:cNvSpPr>
            <a:spLocks noGrp="1"/>
          </p:cNvSpPr>
          <p:nvPr>
            <p:ph type="ftr" sz="quarter" idx="11"/>
          </p:nvPr>
        </p:nvSpPr>
        <p:spPr/>
        <p:txBody>
          <a:bodyPr/>
          <a:lstStyle/>
          <a:p>
            <a:endParaRPr lang="en-CY"/>
          </a:p>
        </p:txBody>
      </p:sp>
      <p:sp>
        <p:nvSpPr>
          <p:cNvPr id="7" name="Slide Number Placeholder 6">
            <a:extLst>
              <a:ext uri="{FF2B5EF4-FFF2-40B4-BE49-F238E27FC236}">
                <a16:creationId xmlns:a16="http://schemas.microsoft.com/office/drawing/2014/main" id="{6AEBA4BB-B801-6CA7-4C37-A87A90DE4C71}"/>
              </a:ext>
            </a:extLst>
          </p:cNvPr>
          <p:cNvSpPr>
            <a:spLocks noGrp="1"/>
          </p:cNvSpPr>
          <p:nvPr>
            <p:ph type="sldNum" sz="quarter" idx="12"/>
          </p:nvPr>
        </p:nvSpPr>
        <p:spPr/>
        <p:txBody>
          <a:bodyPr/>
          <a:lstStyle/>
          <a:p>
            <a:fld id="{2A943547-9242-4C8B-A761-D7C7212E4238}" type="slidenum">
              <a:rPr lang="en-CY" smtClean="0"/>
              <a:t>‹#›</a:t>
            </a:fld>
            <a:endParaRPr lang="en-CY"/>
          </a:p>
        </p:txBody>
      </p:sp>
    </p:spTree>
    <p:extLst>
      <p:ext uri="{BB962C8B-B14F-4D97-AF65-F5344CB8AC3E}">
        <p14:creationId xmlns:p14="http://schemas.microsoft.com/office/powerpoint/2010/main" val="171314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7E460-F0F3-D29A-0008-7947AD0DD74D}"/>
              </a:ext>
            </a:extLst>
          </p:cNvPr>
          <p:cNvSpPr>
            <a:spLocks noGrp="1"/>
          </p:cNvSpPr>
          <p:nvPr>
            <p:ph type="title"/>
          </p:nvPr>
        </p:nvSpPr>
        <p:spPr>
          <a:xfrm>
            <a:off x="839788" y="365125"/>
            <a:ext cx="10515600" cy="1325563"/>
          </a:xfrm>
        </p:spPr>
        <p:txBody>
          <a:bodyPr/>
          <a:lstStyle/>
          <a:p>
            <a:r>
              <a:rPr lang="en-US"/>
              <a:t>Click to edit Master title style</a:t>
            </a:r>
            <a:endParaRPr lang="en-CY"/>
          </a:p>
        </p:txBody>
      </p:sp>
      <p:sp>
        <p:nvSpPr>
          <p:cNvPr id="3" name="Text Placeholder 2">
            <a:extLst>
              <a:ext uri="{FF2B5EF4-FFF2-40B4-BE49-F238E27FC236}">
                <a16:creationId xmlns:a16="http://schemas.microsoft.com/office/drawing/2014/main" id="{9A439740-88A0-59C6-E83B-338A297176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7F574F-CFA7-F118-2B62-095796F8AB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5" name="Text Placeholder 4">
            <a:extLst>
              <a:ext uri="{FF2B5EF4-FFF2-40B4-BE49-F238E27FC236}">
                <a16:creationId xmlns:a16="http://schemas.microsoft.com/office/drawing/2014/main" id="{81C6E126-9137-976E-F7AA-A1E97BF391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C68E65-2DEE-C09C-DE3C-74D37897692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7" name="Date Placeholder 6">
            <a:extLst>
              <a:ext uri="{FF2B5EF4-FFF2-40B4-BE49-F238E27FC236}">
                <a16:creationId xmlns:a16="http://schemas.microsoft.com/office/drawing/2014/main" id="{AC165803-DCEA-BAC4-92BF-EA2036998383}"/>
              </a:ext>
            </a:extLst>
          </p:cNvPr>
          <p:cNvSpPr>
            <a:spLocks noGrp="1"/>
          </p:cNvSpPr>
          <p:nvPr>
            <p:ph type="dt" sz="half" idx="10"/>
          </p:nvPr>
        </p:nvSpPr>
        <p:spPr/>
        <p:txBody>
          <a:bodyPr/>
          <a:lstStyle/>
          <a:p>
            <a:fld id="{30FD8F06-E5AE-48B4-AC9C-2CE6FFB0AFCE}" type="datetimeFigureOut">
              <a:rPr lang="en-CY" smtClean="0"/>
              <a:t>11/12/2022</a:t>
            </a:fld>
            <a:endParaRPr lang="en-CY"/>
          </a:p>
        </p:txBody>
      </p:sp>
      <p:sp>
        <p:nvSpPr>
          <p:cNvPr id="8" name="Footer Placeholder 7">
            <a:extLst>
              <a:ext uri="{FF2B5EF4-FFF2-40B4-BE49-F238E27FC236}">
                <a16:creationId xmlns:a16="http://schemas.microsoft.com/office/drawing/2014/main" id="{7F18578B-E7D1-7697-C6E5-EB5B6D728AF2}"/>
              </a:ext>
            </a:extLst>
          </p:cNvPr>
          <p:cNvSpPr>
            <a:spLocks noGrp="1"/>
          </p:cNvSpPr>
          <p:nvPr>
            <p:ph type="ftr" sz="quarter" idx="11"/>
          </p:nvPr>
        </p:nvSpPr>
        <p:spPr/>
        <p:txBody>
          <a:bodyPr/>
          <a:lstStyle/>
          <a:p>
            <a:endParaRPr lang="en-CY"/>
          </a:p>
        </p:txBody>
      </p:sp>
      <p:sp>
        <p:nvSpPr>
          <p:cNvPr id="9" name="Slide Number Placeholder 8">
            <a:extLst>
              <a:ext uri="{FF2B5EF4-FFF2-40B4-BE49-F238E27FC236}">
                <a16:creationId xmlns:a16="http://schemas.microsoft.com/office/drawing/2014/main" id="{8AC8FFFE-F3BF-87BE-E275-AE9CB30FE545}"/>
              </a:ext>
            </a:extLst>
          </p:cNvPr>
          <p:cNvSpPr>
            <a:spLocks noGrp="1"/>
          </p:cNvSpPr>
          <p:nvPr>
            <p:ph type="sldNum" sz="quarter" idx="12"/>
          </p:nvPr>
        </p:nvSpPr>
        <p:spPr/>
        <p:txBody>
          <a:bodyPr/>
          <a:lstStyle/>
          <a:p>
            <a:fld id="{2A943547-9242-4C8B-A761-D7C7212E4238}" type="slidenum">
              <a:rPr lang="en-CY" smtClean="0"/>
              <a:t>‹#›</a:t>
            </a:fld>
            <a:endParaRPr lang="en-CY"/>
          </a:p>
        </p:txBody>
      </p:sp>
    </p:spTree>
    <p:extLst>
      <p:ext uri="{BB962C8B-B14F-4D97-AF65-F5344CB8AC3E}">
        <p14:creationId xmlns:p14="http://schemas.microsoft.com/office/powerpoint/2010/main" val="2237343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7175D-88D1-F098-694F-6C49C97BD2C5}"/>
              </a:ext>
            </a:extLst>
          </p:cNvPr>
          <p:cNvSpPr>
            <a:spLocks noGrp="1"/>
          </p:cNvSpPr>
          <p:nvPr>
            <p:ph type="title"/>
          </p:nvPr>
        </p:nvSpPr>
        <p:spPr/>
        <p:txBody>
          <a:bodyPr/>
          <a:lstStyle/>
          <a:p>
            <a:r>
              <a:rPr lang="en-US"/>
              <a:t>Click to edit Master title style</a:t>
            </a:r>
            <a:endParaRPr lang="en-CY"/>
          </a:p>
        </p:txBody>
      </p:sp>
      <p:sp>
        <p:nvSpPr>
          <p:cNvPr id="3" name="Date Placeholder 2">
            <a:extLst>
              <a:ext uri="{FF2B5EF4-FFF2-40B4-BE49-F238E27FC236}">
                <a16:creationId xmlns:a16="http://schemas.microsoft.com/office/drawing/2014/main" id="{C200D7A9-7B8E-74CD-8A0B-D4C411B8EEFF}"/>
              </a:ext>
            </a:extLst>
          </p:cNvPr>
          <p:cNvSpPr>
            <a:spLocks noGrp="1"/>
          </p:cNvSpPr>
          <p:nvPr>
            <p:ph type="dt" sz="half" idx="10"/>
          </p:nvPr>
        </p:nvSpPr>
        <p:spPr/>
        <p:txBody>
          <a:bodyPr/>
          <a:lstStyle/>
          <a:p>
            <a:fld id="{30FD8F06-E5AE-48B4-AC9C-2CE6FFB0AFCE}" type="datetimeFigureOut">
              <a:rPr lang="en-CY" smtClean="0"/>
              <a:t>11/12/2022</a:t>
            </a:fld>
            <a:endParaRPr lang="en-CY"/>
          </a:p>
        </p:txBody>
      </p:sp>
      <p:sp>
        <p:nvSpPr>
          <p:cNvPr id="4" name="Footer Placeholder 3">
            <a:extLst>
              <a:ext uri="{FF2B5EF4-FFF2-40B4-BE49-F238E27FC236}">
                <a16:creationId xmlns:a16="http://schemas.microsoft.com/office/drawing/2014/main" id="{1E60166E-56A5-0102-BA3C-5047CB0C0774}"/>
              </a:ext>
            </a:extLst>
          </p:cNvPr>
          <p:cNvSpPr>
            <a:spLocks noGrp="1"/>
          </p:cNvSpPr>
          <p:nvPr>
            <p:ph type="ftr" sz="quarter" idx="11"/>
          </p:nvPr>
        </p:nvSpPr>
        <p:spPr/>
        <p:txBody>
          <a:bodyPr/>
          <a:lstStyle/>
          <a:p>
            <a:endParaRPr lang="en-CY"/>
          </a:p>
        </p:txBody>
      </p:sp>
      <p:sp>
        <p:nvSpPr>
          <p:cNvPr id="5" name="Slide Number Placeholder 4">
            <a:extLst>
              <a:ext uri="{FF2B5EF4-FFF2-40B4-BE49-F238E27FC236}">
                <a16:creationId xmlns:a16="http://schemas.microsoft.com/office/drawing/2014/main" id="{EC4A44D5-BC65-7880-7E9F-843BF3F79DE0}"/>
              </a:ext>
            </a:extLst>
          </p:cNvPr>
          <p:cNvSpPr>
            <a:spLocks noGrp="1"/>
          </p:cNvSpPr>
          <p:nvPr>
            <p:ph type="sldNum" sz="quarter" idx="12"/>
          </p:nvPr>
        </p:nvSpPr>
        <p:spPr/>
        <p:txBody>
          <a:bodyPr/>
          <a:lstStyle/>
          <a:p>
            <a:fld id="{2A943547-9242-4C8B-A761-D7C7212E4238}" type="slidenum">
              <a:rPr lang="en-CY" smtClean="0"/>
              <a:t>‹#›</a:t>
            </a:fld>
            <a:endParaRPr lang="en-CY"/>
          </a:p>
        </p:txBody>
      </p:sp>
    </p:spTree>
    <p:extLst>
      <p:ext uri="{BB962C8B-B14F-4D97-AF65-F5344CB8AC3E}">
        <p14:creationId xmlns:p14="http://schemas.microsoft.com/office/powerpoint/2010/main" val="1344124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B19FE6-F338-A4DA-F4D8-B6A0A7FEC484}"/>
              </a:ext>
            </a:extLst>
          </p:cNvPr>
          <p:cNvSpPr>
            <a:spLocks noGrp="1"/>
          </p:cNvSpPr>
          <p:nvPr>
            <p:ph type="dt" sz="half" idx="10"/>
          </p:nvPr>
        </p:nvSpPr>
        <p:spPr/>
        <p:txBody>
          <a:bodyPr/>
          <a:lstStyle/>
          <a:p>
            <a:fld id="{30FD8F06-E5AE-48B4-AC9C-2CE6FFB0AFCE}" type="datetimeFigureOut">
              <a:rPr lang="en-CY" smtClean="0"/>
              <a:t>11/12/2022</a:t>
            </a:fld>
            <a:endParaRPr lang="en-CY"/>
          </a:p>
        </p:txBody>
      </p:sp>
      <p:sp>
        <p:nvSpPr>
          <p:cNvPr id="3" name="Footer Placeholder 2">
            <a:extLst>
              <a:ext uri="{FF2B5EF4-FFF2-40B4-BE49-F238E27FC236}">
                <a16:creationId xmlns:a16="http://schemas.microsoft.com/office/drawing/2014/main" id="{2FA5973E-6903-F5D7-F167-5767E8C71B9B}"/>
              </a:ext>
            </a:extLst>
          </p:cNvPr>
          <p:cNvSpPr>
            <a:spLocks noGrp="1"/>
          </p:cNvSpPr>
          <p:nvPr>
            <p:ph type="ftr" sz="quarter" idx="11"/>
          </p:nvPr>
        </p:nvSpPr>
        <p:spPr/>
        <p:txBody>
          <a:bodyPr/>
          <a:lstStyle/>
          <a:p>
            <a:endParaRPr lang="en-CY"/>
          </a:p>
        </p:txBody>
      </p:sp>
      <p:sp>
        <p:nvSpPr>
          <p:cNvPr id="4" name="Slide Number Placeholder 3">
            <a:extLst>
              <a:ext uri="{FF2B5EF4-FFF2-40B4-BE49-F238E27FC236}">
                <a16:creationId xmlns:a16="http://schemas.microsoft.com/office/drawing/2014/main" id="{FCB9116A-EEEA-4281-01BA-D2C4679C26E5}"/>
              </a:ext>
            </a:extLst>
          </p:cNvPr>
          <p:cNvSpPr>
            <a:spLocks noGrp="1"/>
          </p:cNvSpPr>
          <p:nvPr>
            <p:ph type="sldNum" sz="quarter" idx="12"/>
          </p:nvPr>
        </p:nvSpPr>
        <p:spPr/>
        <p:txBody>
          <a:bodyPr/>
          <a:lstStyle/>
          <a:p>
            <a:fld id="{2A943547-9242-4C8B-A761-D7C7212E4238}" type="slidenum">
              <a:rPr lang="en-CY" smtClean="0"/>
              <a:t>‹#›</a:t>
            </a:fld>
            <a:endParaRPr lang="en-CY"/>
          </a:p>
        </p:txBody>
      </p:sp>
    </p:spTree>
    <p:extLst>
      <p:ext uri="{BB962C8B-B14F-4D97-AF65-F5344CB8AC3E}">
        <p14:creationId xmlns:p14="http://schemas.microsoft.com/office/powerpoint/2010/main" val="859981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EBC9A-1FDD-0D3B-6A97-7BDFAFEAD75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Y"/>
          </a:p>
        </p:txBody>
      </p:sp>
      <p:sp>
        <p:nvSpPr>
          <p:cNvPr id="3" name="Content Placeholder 2">
            <a:extLst>
              <a:ext uri="{FF2B5EF4-FFF2-40B4-BE49-F238E27FC236}">
                <a16:creationId xmlns:a16="http://schemas.microsoft.com/office/drawing/2014/main" id="{03CF7250-9260-94CB-1914-39BF39881C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Text Placeholder 3">
            <a:extLst>
              <a:ext uri="{FF2B5EF4-FFF2-40B4-BE49-F238E27FC236}">
                <a16:creationId xmlns:a16="http://schemas.microsoft.com/office/drawing/2014/main" id="{93B2A0C2-0FFD-88C1-B8D5-8104919CE1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5DB80F-7A10-ADE4-10FE-310EDBC69525}"/>
              </a:ext>
            </a:extLst>
          </p:cNvPr>
          <p:cNvSpPr>
            <a:spLocks noGrp="1"/>
          </p:cNvSpPr>
          <p:nvPr>
            <p:ph type="dt" sz="half" idx="10"/>
          </p:nvPr>
        </p:nvSpPr>
        <p:spPr/>
        <p:txBody>
          <a:bodyPr/>
          <a:lstStyle/>
          <a:p>
            <a:fld id="{30FD8F06-E5AE-48B4-AC9C-2CE6FFB0AFCE}" type="datetimeFigureOut">
              <a:rPr lang="en-CY" smtClean="0"/>
              <a:t>11/12/2022</a:t>
            </a:fld>
            <a:endParaRPr lang="en-CY"/>
          </a:p>
        </p:txBody>
      </p:sp>
      <p:sp>
        <p:nvSpPr>
          <p:cNvPr id="6" name="Footer Placeholder 5">
            <a:extLst>
              <a:ext uri="{FF2B5EF4-FFF2-40B4-BE49-F238E27FC236}">
                <a16:creationId xmlns:a16="http://schemas.microsoft.com/office/drawing/2014/main" id="{5636BDDD-28F4-EA9C-3584-D293DC0B346E}"/>
              </a:ext>
            </a:extLst>
          </p:cNvPr>
          <p:cNvSpPr>
            <a:spLocks noGrp="1"/>
          </p:cNvSpPr>
          <p:nvPr>
            <p:ph type="ftr" sz="quarter" idx="11"/>
          </p:nvPr>
        </p:nvSpPr>
        <p:spPr/>
        <p:txBody>
          <a:bodyPr/>
          <a:lstStyle/>
          <a:p>
            <a:endParaRPr lang="en-CY"/>
          </a:p>
        </p:txBody>
      </p:sp>
      <p:sp>
        <p:nvSpPr>
          <p:cNvPr id="7" name="Slide Number Placeholder 6">
            <a:extLst>
              <a:ext uri="{FF2B5EF4-FFF2-40B4-BE49-F238E27FC236}">
                <a16:creationId xmlns:a16="http://schemas.microsoft.com/office/drawing/2014/main" id="{87AD14AF-95BD-7A30-8377-BBCF4682D887}"/>
              </a:ext>
            </a:extLst>
          </p:cNvPr>
          <p:cNvSpPr>
            <a:spLocks noGrp="1"/>
          </p:cNvSpPr>
          <p:nvPr>
            <p:ph type="sldNum" sz="quarter" idx="12"/>
          </p:nvPr>
        </p:nvSpPr>
        <p:spPr/>
        <p:txBody>
          <a:bodyPr/>
          <a:lstStyle/>
          <a:p>
            <a:fld id="{2A943547-9242-4C8B-A761-D7C7212E4238}" type="slidenum">
              <a:rPr lang="en-CY" smtClean="0"/>
              <a:t>‹#›</a:t>
            </a:fld>
            <a:endParaRPr lang="en-CY"/>
          </a:p>
        </p:txBody>
      </p:sp>
    </p:spTree>
    <p:extLst>
      <p:ext uri="{BB962C8B-B14F-4D97-AF65-F5344CB8AC3E}">
        <p14:creationId xmlns:p14="http://schemas.microsoft.com/office/powerpoint/2010/main" val="2671474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219E7-D4AA-1529-38EB-34A020FC50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Y"/>
          </a:p>
        </p:txBody>
      </p:sp>
      <p:sp>
        <p:nvSpPr>
          <p:cNvPr id="3" name="Picture Placeholder 2">
            <a:extLst>
              <a:ext uri="{FF2B5EF4-FFF2-40B4-BE49-F238E27FC236}">
                <a16:creationId xmlns:a16="http://schemas.microsoft.com/office/drawing/2014/main" id="{4E3F62C3-BCDD-A38A-C8FE-4D3AF3B3CC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Y"/>
          </a:p>
        </p:txBody>
      </p:sp>
      <p:sp>
        <p:nvSpPr>
          <p:cNvPr id="4" name="Text Placeholder 3">
            <a:extLst>
              <a:ext uri="{FF2B5EF4-FFF2-40B4-BE49-F238E27FC236}">
                <a16:creationId xmlns:a16="http://schemas.microsoft.com/office/drawing/2014/main" id="{19238372-DA34-3C07-4A47-8A47233A37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61EC68-C761-463B-CEC5-A7764EDC86E4}"/>
              </a:ext>
            </a:extLst>
          </p:cNvPr>
          <p:cNvSpPr>
            <a:spLocks noGrp="1"/>
          </p:cNvSpPr>
          <p:nvPr>
            <p:ph type="dt" sz="half" idx="10"/>
          </p:nvPr>
        </p:nvSpPr>
        <p:spPr/>
        <p:txBody>
          <a:bodyPr/>
          <a:lstStyle/>
          <a:p>
            <a:fld id="{30FD8F06-E5AE-48B4-AC9C-2CE6FFB0AFCE}" type="datetimeFigureOut">
              <a:rPr lang="en-CY" smtClean="0"/>
              <a:t>11/12/2022</a:t>
            </a:fld>
            <a:endParaRPr lang="en-CY"/>
          </a:p>
        </p:txBody>
      </p:sp>
      <p:sp>
        <p:nvSpPr>
          <p:cNvPr id="6" name="Footer Placeholder 5">
            <a:extLst>
              <a:ext uri="{FF2B5EF4-FFF2-40B4-BE49-F238E27FC236}">
                <a16:creationId xmlns:a16="http://schemas.microsoft.com/office/drawing/2014/main" id="{4D3E4E61-28BF-2188-0349-9FAC035A2B9F}"/>
              </a:ext>
            </a:extLst>
          </p:cNvPr>
          <p:cNvSpPr>
            <a:spLocks noGrp="1"/>
          </p:cNvSpPr>
          <p:nvPr>
            <p:ph type="ftr" sz="quarter" idx="11"/>
          </p:nvPr>
        </p:nvSpPr>
        <p:spPr/>
        <p:txBody>
          <a:bodyPr/>
          <a:lstStyle/>
          <a:p>
            <a:endParaRPr lang="en-CY"/>
          </a:p>
        </p:txBody>
      </p:sp>
      <p:sp>
        <p:nvSpPr>
          <p:cNvPr id="7" name="Slide Number Placeholder 6">
            <a:extLst>
              <a:ext uri="{FF2B5EF4-FFF2-40B4-BE49-F238E27FC236}">
                <a16:creationId xmlns:a16="http://schemas.microsoft.com/office/drawing/2014/main" id="{D13C6AD7-F609-0F62-56A3-4BA7D9BE64D5}"/>
              </a:ext>
            </a:extLst>
          </p:cNvPr>
          <p:cNvSpPr>
            <a:spLocks noGrp="1"/>
          </p:cNvSpPr>
          <p:nvPr>
            <p:ph type="sldNum" sz="quarter" idx="12"/>
          </p:nvPr>
        </p:nvSpPr>
        <p:spPr/>
        <p:txBody>
          <a:bodyPr/>
          <a:lstStyle/>
          <a:p>
            <a:fld id="{2A943547-9242-4C8B-A761-D7C7212E4238}" type="slidenum">
              <a:rPr lang="en-CY" smtClean="0"/>
              <a:t>‹#›</a:t>
            </a:fld>
            <a:endParaRPr lang="en-CY"/>
          </a:p>
        </p:txBody>
      </p:sp>
    </p:spTree>
    <p:extLst>
      <p:ext uri="{BB962C8B-B14F-4D97-AF65-F5344CB8AC3E}">
        <p14:creationId xmlns:p14="http://schemas.microsoft.com/office/powerpoint/2010/main" val="3914109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8DB030D-21F8-F545-91F5-C951A7C070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Y"/>
          </a:p>
        </p:txBody>
      </p:sp>
      <p:sp>
        <p:nvSpPr>
          <p:cNvPr id="3" name="Text Placeholder 2">
            <a:extLst>
              <a:ext uri="{FF2B5EF4-FFF2-40B4-BE49-F238E27FC236}">
                <a16:creationId xmlns:a16="http://schemas.microsoft.com/office/drawing/2014/main" id="{B406F05B-C47C-A17C-B7FE-3DFAE9B594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17C5577F-1628-3A9C-39F0-05699A1F97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FD8F06-E5AE-48B4-AC9C-2CE6FFB0AFCE}" type="datetimeFigureOut">
              <a:rPr lang="en-CY" smtClean="0"/>
              <a:t>11/12/2022</a:t>
            </a:fld>
            <a:endParaRPr lang="en-CY"/>
          </a:p>
        </p:txBody>
      </p:sp>
      <p:sp>
        <p:nvSpPr>
          <p:cNvPr id="5" name="Footer Placeholder 4">
            <a:extLst>
              <a:ext uri="{FF2B5EF4-FFF2-40B4-BE49-F238E27FC236}">
                <a16:creationId xmlns:a16="http://schemas.microsoft.com/office/drawing/2014/main" id="{656D3F6A-2844-C263-3C58-F6BB76D77B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Y"/>
          </a:p>
        </p:txBody>
      </p:sp>
      <p:sp>
        <p:nvSpPr>
          <p:cNvPr id="6" name="Slide Number Placeholder 5">
            <a:extLst>
              <a:ext uri="{FF2B5EF4-FFF2-40B4-BE49-F238E27FC236}">
                <a16:creationId xmlns:a16="http://schemas.microsoft.com/office/drawing/2014/main" id="{672D6C97-AE2B-8D70-6A23-0FEA33A05EF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943547-9242-4C8B-A761-D7C7212E4238}" type="slidenum">
              <a:rPr lang="en-CY" smtClean="0"/>
              <a:t>‹#›</a:t>
            </a:fld>
            <a:endParaRPr lang="en-CY"/>
          </a:p>
        </p:txBody>
      </p:sp>
    </p:spTree>
    <p:extLst>
      <p:ext uri="{BB962C8B-B14F-4D97-AF65-F5344CB8AC3E}">
        <p14:creationId xmlns:p14="http://schemas.microsoft.com/office/powerpoint/2010/main" val="3565691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A97A1-E2B8-CB92-458C-64F514FE3C7B}"/>
              </a:ext>
            </a:extLst>
          </p:cNvPr>
          <p:cNvSpPr>
            <a:spLocks noGrp="1"/>
          </p:cNvSpPr>
          <p:nvPr>
            <p:ph type="ctrTitle"/>
          </p:nvPr>
        </p:nvSpPr>
        <p:spPr>
          <a:xfrm>
            <a:off x="1524000" y="4357298"/>
            <a:ext cx="9144000" cy="2387600"/>
          </a:xfrm>
        </p:spPr>
        <p:txBody>
          <a:bodyPr>
            <a:normAutofit fontScale="90000"/>
          </a:bodyPr>
          <a:lstStyle/>
          <a:p>
            <a:br>
              <a:rPr lang="en-CY" sz="2000" b="1" i="0" u="none" strike="noStrike" baseline="0" dirty="0">
                <a:solidFill>
                  <a:srgbClr val="000000"/>
                </a:solidFill>
                <a:latin typeface="+mn-lt"/>
              </a:rPr>
            </a:br>
            <a:r>
              <a:rPr lang="en-US" sz="2000" b="1" i="0" u="none" strike="noStrike" baseline="0">
                <a:solidFill>
                  <a:srgbClr val="6F2F9F"/>
                </a:solidFill>
                <a:latin typeface="+mn-lt"/>
              </a:rPr>
              <a:t>Project 2020-1-CY01-KA202-066006</a:t>
            </a:r>
            <a:r>
              <a:rPr lang="en-US" sz="2000" b="1" i="0" u="none" strike="noStrike" baseline="0">
                <a:solidFill>
                  <a:srgbClr val="000000"/>
                </a:solidFill>
                <a:latin typeface="+mn-lt"/>
              </a:rPr>
              <a:t> </a:t>
            </a:r>
            <a:br>
              <a:rPr lang="en-US" sz="2000" b="1" i="0" u="none" strike="noStrike" baseline="0" dirty="0">
                <a:solidFill>
                  <a:srgbClr val="000000"/>
                </a:solidFill>
                <a:latin typeface="+mn-lt"/>
              </a:rPr>
            </a:br>
            <a:r>
              <a:rPr lang="en-US" sz="2000" b="1" i="0" u="none" strike="noStrike" baseline="0" dirty="0">
                <a:solidFill>
                  <a:srgbClr val="6F2F9F"/>
                </a:solidFill>
                <a:latin typeface="+mn-lt"/>
              </a:rPr>
              <a:t>Designing and Implementing a Corporate Social Responsibility Framework for Start-ups as a Visibility, Growth and Multiplication Tool </a:t>
            </a:r>
            <a:br>
              <a:rPr lang="en-US" sz="2000" b="1" i="0" u="none" strike="noStrike" baseline="0">
                <a:solidFill>
                  <a:srgbClr val="6F2F9F"/>
                </a:solidFill>
                <a:latin typeface="+mn-lt"/>
              </a:rPr>
            </a:br>
            <a:br>
              <a:rPr lang="en-CY" sz="2000" b="1" dirty="0">
                <a:latin typeface="+mn-lt"/>
              </a:rPr>
            </a:br>
            <a:br>
              <a:rPr lang="en-US" sz="1800" dirty="0">
                <a:solidFill>
                  <a:srgbClr val="000000"/>
                </a:solidFill>
                <a:latin typeface="Cambria" panose="02040503050406030204" pitchFamily="18" charset="0"/>
              </a:rPr>
            </a:br>
            <a:br>
              <a:rPr lang="en-US" sz="1800" dirty="0">
                <a:solidFill>
                  <a:srgbClr val="000000"/>
                </a:solidFill>
                <a:latin typeface="Cambria" panose="02040503050406030204" pitchFamily="18" charset="0"/>
              </a:rPr>
            </a:br>
            <a:endParaRPr lang="en-CY" dirty="0"/>
          </a:p>
        </p:txBody>
      </p:sp>
      <p:sp>
        <p:nvSpPr>
          <p:cNvPr id="3" name="Subtitle 2">
            <a:extLst>
              <a:ext uri="{FF2B5EF4-FFF2-40B4-BE49-F238E27FC236}">
                <a16:creationId xmlns:a16="http://schemas.microsoft.com/office/drawing/2014/main" id="{B635AD42-F321-18DB-8497-B44B70D3E863}"/>
              </a:ext>
            </a:extLst>
          </p:cNvPr>
          <p:cNvSpPr>
            <a:spLocks noGrp="1"/>
          </p:cNvSpPr>
          <p:nvPr>
            <p:ph type="subTitle" idx="1"/>
          </p:nvPr>
        </p:nvSpPr>
        <p:spPr>
          <a:xfrm>
            <a:off x="1582105" y="2194673"/>
            <a:ext cx="9144000" cy="1655762"/>
          </a:xfrm>
        </p:spPr>
        <p:txBody>
          <a:bodyPr>
            <a:normAutofit/>
          </a:bodyPr>
          <a:lstStyle/>
          <a:p>
            <a:r>
              <a:rPr lang="en-US" sz="3000" b="0" i="0" dirty="0">
                <a:solidFill>
                  <a:srgbClr val="C73485"/>
                </a:solidFill>
                <a:effectLst/>
              </a:rPr>
              <a:t>Online learning platform 'CSR for Start-ups’</a:t>
            </a:r>
          </a:p>
          <a:p>
            <a:r>
              <a:rPr lang="en-US" sz="3000" b="0" i="0" dirty="0">
                <a:solidFill>
                  <a:srgbClr val="C73485"/>
                </a:solidFill>
                <a:effectLst/>
              </a:rPr>
              <a:t>https://csrforstartups.eu/learning-platform/</a:t>
            </a:r>
          </a:p>
          <a:p>
            <a:r>
              <a:rPr lang="en-US" sz="3000" b="0" i="0" dirty="0">
                <a:solidFill>
                  <a:srgbClr val="C73485"/>
                </a:solidFill>
                <a:effectLst/>
              </a:rPr>
              <a:t>Table of Contents</a:t>
            </a:r>
            <a:endParaRPr lang="en-US" sz="3000" b="0" i="0" dirty="0">
              <a:solidFill>
                <a:srgbClr val="333333"/>
              </a:solidFill>
              <a:effectLst/>
            </a:endParaRPr>
          </a:p>
          <a:p>
            <a:endParaRPr lang="en-CY" sz="3000" dirty="0"/>
          </a:p>
        </p:txBody>
      </p:sp>
      <p:pic>
        <p:nvPicPr>
          <p:cNvPr id="6" name="Picture 5" descr="Background pattern&#10;&#10;Description automatically generated with low confidence">
            <a:extLst>
              <a:ext uri="{FF2B5EF4-FFF2-40B4-BE49-F238E27FC236}">
                <a16:creationId xmlns:a16="http://schemas.microsoft.com/office/drawing/2014/main" id="{03DF0632-7045-535D-4F3D-41C5B386359D}"/>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1582105" y="438548"/>
            <a:ext cx="9027790" cy="1655762"/>
          </a:xfrm>
          <a:prstGeom prst="rect">
            <a:avLst/>
          </a:prstGeom>
        </p:spPr>
      </p:pic>
      <p:pic>
        <p:nvPicPr>
          <p:cNvPr id="8" name="Picture 7">
            <a:extLst>
              <a:ext uri="{FF2B5EF4-FFF2-40B4-BE49-F238E27FC236}">
                <a16:creationId xmlns:a16="http://schemas.microsoft.com/office/drawing/2014/main" id="{BFE6AF7B-6890-A02A-37D9-80F0C54D5E87}"/>
              </a:ext>
            </a:extLst>
          </p:cNvPr>
          <p:cNvPicPr>
            <a:picLocks noChangeAspect="1"/>
          </p:cNvPicPr>
          <p:nvPr/>
        </p:nvPicPr>
        <p:blipFill>
          <a:blip r:embed="rId3"/>
          <a:stretch>
            <a:fillRect/>
          </a:stretch>
        </p:blipFill>
        <p:spPr>
          <a:xfrm>
            <a:off x="2465330" y="5855860"/>
            <a:ext cx="7639291" cy="563592"/>
          </a:xfrm>
          <a:prstGeom prst="rect">
            <a:avLst/>
          </a:prstGeom>
        </p:spPr>
      </p:pic>
    </p:spTree>
    <p:extLst>
      <p:ext uri="{BB962C8B-B14F-4D97-AF65-F5344CB8AC3E}">
        <p14:creationId xmlns:p14="http://schemas.microsoft.com/office/powerpoint/2010/main" val="2287771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graphicFrame>
        <p:nvGraphicFramePr>
          <p:cNvPr id="276" name="Google Shape;276;gedad3b024a_1_24"/>
          <p:cNvGraphicFramePr/>
          <p:nvPr/>
        </p:nvGraphicFramePr>
        <p:xfrm>
          <a:off x="1270000" y="486893"/>
          <a:ext cx="9652000" cy="5577600"/>
        </p:xfrm>
        <a:graphic>
          <a:graphicData uri="http://schemas.openxmlformats.org/drawingml/2006/table">
            <a:tbl>
              <a:tblPr>
                <a:noFill/>
              </a:tblPr>
              <a:tblGrid>
                <a:gridCol w="2420500">
                  <a:extLst>
                    <a:ext uri="{9D8B030D-6E8A-4147-A177-3AD203B41FA5}">
                      <a16:colId xmlns:a16="http://schemas.microsoft.com/office/drawing/2014/main" val="20000"/>
                    </a:ext>
                  </a:extLst>
                </a:gridCol>
                <a:gridCol w="7231500">
                  <a:extLst>
                    <a:ext uri="{9D8B030D-6E8A-4147-A177-3AD203B41FA5}">
                      <a16:colId xmlns:a16="http://schemas.microsoft.com/office/drawing/2014/main" val="20001"/>
                    </a:ext>
                  </a:extLst>
                </a:gridCol>
              </a:tblGrid>
              <a:tr h="1056600">
                <a:tc gridSpan="2">
                  <a:txBody>
                    <a:bodyPr/>
                    <a:lstStyle/>
                    <a:p>
                      <a:pPr marL="0" marR="0" lvl="0" indent="0" algn="ctr" rtl="0">
                        <a:lnSpc>
                          <a:spcPct val="100000"/>
                        </a:lnSpc>
                        <a:spcBef>
                          <a:spcPts val="0"/>
                        </a:spcBef>
                        <a:spcAft>
                          <a:spcPts val="0"/>
                        </a:spcAft>
                        <a:buClr>
                          <a:srgbClr val="000000"/>
                        </a:buClr>
                        <a:buSzPts val="2000"/>
                        <a:buFont typeface="Arial"/>
                        <a:buNone/>
                      </a:pPr>
                      <a:r>
                        <a:rPr lang="es-ES" sz="2700" b="1" u="none" strike="noStrike" cap="none">
                          <a:latin typeface="Arial"/>
                          <a:ea typeface="Arial"/>
                          <a:cs typeface="Arial"/>
                          <a:sym typeface="Arial"/>
                        </a:rPr>
                        <a:t>Module 1: General Awareness Raising of Corporate Sustainability and Responsibility</a:t>
                      </a:r>
                      <a:endParaRPr sz="1900" u="none" strike="noStrike" cap="none"/>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en-CY"/>
                    </a:p>
                  </a:txBody>
                  <a:tcPr/>
                </a:tc>
                <a:extLst>
                  <a:ext uri="{0D108BD9-81ED-4DB2-BD59-A6C34878D82A}">
                    <a16:rowId xmlns:a16="http://schemas.microsoft.com/office/drawing/2014/main" val="10000"/>
                  </a:ext>
                </a:extLst>
              </a:tr>
              <a:tr h="1463000">
                <a:tc>
                  <a:txBody>
                    <a:bodyPr/>
                    <a:lstStyle/>
                    <a:p>
                      <a:pPr marL="0" marR="0" lvl="0" indent="0" algn="l" rtl="0">
                        <a:lnSpc>
                          <a:spcPct val="100000"/>
                        </a:lnSpc>
                        <a:spcBef>
                          <a:spcPts val="0"/>
                        </a:spcBef>
                        <a:spcAft>
                          <a:spcPts val="0"/>
                        </a:spcAft>
                        <a:buClr>
                          <a:srgbClr val="000000"/>
                        </a:buClr>
                        <a:buSzPts val="2000"/>
                        <a:buFont typeface="Arial"/>
                        <a:buNone/>
                      </a:pPr>
                      <a:r>
                        <a:rPr lang="es-ES" sz="2700" b="1" u="none" strike="noStrike" cap="none">
                          <a:latin typeface="Arial"/>
                          <a:ea typeface="Arial"/>
                          <a:cs typeface="Arial"/>
                          <a:sym typeface="Arial"/>
                        </a:rPr>
                        <a:t>Unit 7</a:t>
                      </a:r>
                      <a:endParaRPr sz="2700" b="1"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es-ES" sz="2700" b="1" u="none" strike="noStrike" cap="none">
                          <a:latin typeface="Arial"/>
                          <a:ea typeface="Arial"/>
                          <a:cs typeface="Arial"/>
                          <a:sym typeface="Arial"/>
                        </a:rPr>
                        <a:t>Understanding how knowledge of legal and regulatory environment can help StartUps in practicing CSR</a:t>
                      </a:r>
                      <a:endParaRPr sz="1900" u="none" strike="noStrike" cap="none"/>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s-ES" sz="2700" b="0" u="none" strike="noStrike" cap="none">
                          <a:latin typeface="Arial"/>
                          <a:ea typeface="Arial"/>
                          <a:cs typeface="Arial"/>
                          <a:sym typeface="Arial"/>
                        </a:rPr>
                        <a:t>Topic 1</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s-ES" sz="2700" b="0" u="none" strike="noStrike" cap="none">
                          <a:solidFill>
                            <a:schemeClr val="dk1"/>
                          </a:solidFill>
                          <a:latin typeface="Arial"/>
                          <a:ea typeface="Arial"/>
                          <a:cs typeface="Arial"/>
                          <a:sym typeface="Arial"/>
                        </a:rPr>
                        <a:t>European Startup Regulatory Framework</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s-ES" sz="2700" b="0" u="none" strike="noStrike" cap="none">
                          <a:solidFill>
                            <a:schemeClr val="dk1"/>
                          </a:solidFill>
                          <a:latin typeface="Arial"/>
                          <a:ea typeface="Arial"/>
                          <a:cs typeface="Arial"/>
                          <a:sym typeface="Arial"/>
                        </a:rPr>
                        <a:t>Topic 2</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s-ES" sz="2700" b="0" u="none" strike="noStrike" cap="none">
                          <a:solidFill>
                            <a:schemeClr val="dk1"/>
                          </a:solidFill>
                          <a:latin typeface="Arial"/>
                          <a:ea typeface="Arial"/>
                          <a:cs typeface="Arial"/>
                          <a:sym typeface="Arial"/>
                        </a:rPr>
                        <a:t>CSR Related Regulatory Framework</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s-ES" sz="2700" b="0" u="none" strike="noStrike" cap="none">
                          <a:solidFill>
                            <a:schemeClr val="dk1"/>
                          </a:solidFill>
                          <a:latin typeface="Arial"/>
                          <a:ea typeface="Arial"/>
                          <a:cs typeface="Arial"/>
                          <a:sym typeface="Arial"/>
                        </a:rPr>
                        <a:t>Topic </a:t>
                      </a:r>
                      <a:r>
                        <a:rPr lang="es-ES" sz="2700" u="none" strike="noStrike" cap="none">
                          <a:solidFill>
                            <a:schemeClr val="dk1"/>
                          </a:solidFill>
                        </a:rPr>
                        <a:t>3</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s-ES" sz="2700" b="0" u="none" strike="noStrike" cap="none">
                          <a:solidFill>
                            <a:schemeClr val="dk1"/>
                          </a:solidFill>
                          <a:latin typeface="Arial"/>
                          <a:ea typeface="Arial"/>
                          <a:cs typeface="Arial"/>
                          <a:sym typeface="Arial"/>
                        </a:rPr>
                        <a:t>Identifying the Values</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s-ES" sz="2700" b="0" u="none" strike="noStrike" cap="none">
                          <a:solidFill>
                            <a:schemeClr val="dk1"/>
                          </a:solidFill>
                          <a:latin typeface="Arial"/>
                          <a:ea typeface="Arial"/>
                          <a:cs typeface="Arial"/>
                          <a:sym typeface="Arial"/>
                        </a:rPr>
                        <a:t>Topic </a:t>
                      </a:r>
                      <a:r>
                        <a:rPr lang="es-ES" sz="2700" u="none" strike="noStrike" cap="none">
                          <a:solidFill>
                            <a:schemeClr val="dk1"/>
                          </a:solidFill>
                        </a:rPr>
                        <a:t>4</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s-ES" sz="2700" b="0" u="none" strike="noStrike" cap="none">
                          <a:solidFill>
                            <a:schemeClr val="dk1"/>
                          </a:solidFill>
                          <a:latin typeface="Arial"/>
                          <a:ea typeface="Arial"/>
                          <a:cs typeface="Arial"/>
                          <a:sym typeface="Arial"/>
                        </a:rPr>
                        <a:t>Code of Ethics – Step by Step Implementation</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80"/>
        <p:cNvGrpSpPr/>
        <p:nvPr/>
      </p:nvGrpSpPr>
      <p:grpSpPr>
        <a:xfrm>
          <a:off x="0" y="0"/>
          <a:ext cx="0" cy="0"/>
          <a:chOff x="0" y="0"/>
          <a:chExt cx="0" cy="0"/>
        </a:xfrm>
      </p:grpSpPr>
      <p:graphicFrame>
        <p:nvGraphicFramePr>
          <p:cNvPr id="281" name="Google Shape;281;p10"/>
          <p:cNvGraphicFramePr/>
          <p:nvPr/>
        </p:nvGraphicFramePr>
        <p:xfrm>
          <a:off x="1270000" y="486894"/>
          <a:ext cx="9652000" cy="3032600"/>
        </p:xfrm>
        <a:graphic>
          <a:graphicData uri="http://schemas.openxmlformats.org/drawingml/2006/table">
            <a:tbl>
              <a:tblPr>
                <a:noFill/>
              </a:tblPr>
              <a:tblGrid>
                <a:gridCol w="2420500">
                  <a:extLst>
                    <a:ext uri="{9D8B030D-6E8A-4147-A177-3AD203B41FA5}">
                      <a16:colId xmlns:a16="http://schemas.microsoft.com/office/drawing/2014/main" val="20000"/>
                    </a:ext>
                  </a:extLst>
                </a:gridCol>
                <a:gridCol w="7231500">
                  <a:extLst>
                    <a:ext uri="{9D8B030D-6E8A-4147-A177-3AD203B41FA5}">
                      <a16:colId xmlns:a16="http://schemas.microsoft.com/office/drawing/2014/main" val="20001"/>
                    </a:ext>
                  </a:extLst>
                </a:gridCol>
              </a:tblGrid>
              <a:tr h="1056600">
                <a:tc gridSpan="2">
                  <a:txBody>
                    <a:bodyPr/>
                    <a:lstStyle/>
                    <a:p>
                      <a:pPr marL="0" marR="0" lvl="0" indent="0" algn="ctr" rtl="0">
                        <a:lnSpc>
                          <a:spcPct val="100000"/>
                        </a:lnSpc>
                        <a:spcBef>
                          <a:spcPts val="0"/>
                        </a:spcBef>
                        <a:spcAft>
                          <a:spcPts val="0"/>
                        </a:spcAft>
                        <a:buClr>
                          <a:srgbClr val="000000"/>
                        </a:buClr>
                        <a:buSzPts val="2000"/>
                        <a:buFont typeface="Arial"/>
                        <a:buNone/>
                      </a:pPr>
                      <a:r>
                        <a:rPr lang="es-ES" sz="2700" b="1" u="none" strike="noStrike" cap="none">
                          <a:latin typeface="Arial"/>
                          <a:ea typeface="Arial"/>
                          <a:cs typeface="Arial"/>
                          <a:sym typeface="Arial"/>
                        </a:rPr>
                        <a:t>Module 1: General Awareness Raising of Corporate Sustainability and Responsibility</a:t>
                      </a:r>
                      <a:endParaRPr sz="1900" u="none" strike="noStrike" cap="none"/>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en-CY"/>
                    </a:p>
                  </a:txBody>
                  <a:tcPr/>
                </a:tc>
                <a:extLst>
                  <a:ext uri="{0D108BD9-81ED-4DB2-BD59-A6C34878D82A}">
                    <a16:rowId xmlns:a16="http://schemas.microsoft.com/office/drawing/2014/main" val="10000"/>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endParaRPr sz="2700" b="1"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es-ES" sz="2700" b="1" i="0" u="none" strike="noStrike" cap="none">
                          <a:solidFill>
                            <a:srgbClr val="000000"/>
                          </a:solidFill>
                          <a:latin typeface="Arial"/>
                          <a:ea typeface="Arial"/>
                          <a:cs typeface="Arial"/>
                          <a:sym typeface="Arial"/>
                        </a:rPr>
                        <a:t>Activities</a:t>
                      </a:r>
                      <a:endParaRPr sz="2700" b="1" i="0" u="none" strike="noStrike" cap="none">
                        <a:solidFill>
                          <a:srgbClr val="000000"/>
                        </a:solidFill>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s-ES" sz="2700" b="1" i="0" u="none" strike="noStrike" cap="none">
                          <a:solidFill>
                            <a:srgbClr val="000000"/>
                          </a:solidFill>
                          <a:latin typeface="Arial"/>
                          <a:ea typeface="Arial"/>
                          <a:cs typeface="Arial"/>
                          <a:sym typeface="Arial"/>
                        </a:rPr>
                        <a:t>Further readings</a:t>
                      </a:r>
                      <a:endParaRPr sz="2700" b="1" i="0" u="none" strike="noStrike" cap="none">
                        <a:solidFill>
                          <a:srgbClr val="000000"/>
                        </a:solidFill>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s-ES" sz="2700" b="1" i="0" u="none" strike="noStrike" cap="none">
                          <a:solidFill>
                            <a:srgbClr val="000000"/>
                          </a:solidFill>
                          <a:latin typeface="Arial"/>
                          <a:ea typeface="Arial"/>
                          <a:cs typeface="Arial"/>
                          <a:sym typeface="Arial"/>
                        </a:rPr>
                        <a:t>References</a:t>
                      </a:r>
                      <a:endParaRPr sz="2700" b="1" i="0" u="none" strike="noStrike" cap="none">
                        <a:solidFill>
                          <a:srgbClr val="000000"/>
                        </a:solidFill>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
          <p:cNvSpPr txBox="1">
            <a:spLocks noGrp="1"/>
          </p:cNvSpPr>
          <p:nvPr>
            <p:ph type="ctrTitle"/>
          </p:nvPr>
        </p:nvSpPr>
        <p:spPr>
          <a:xfrm>
            <a:off x="415611" y="992767"/>
            <a:ext cx="11360800" cy="2736800"/>
          </a:xfrm>
          <a:prstGeom prst="rect">
            <a:avLst/>
          </a:prstGeom>
          <a:noFill/>
          <a:ln>
            <a:noFill/>
          </a:ln>
        </p:spPr>
        <p:txBody>
          <a:bodyPr spcFirstLastPara="1" vert="horz" wrap="square" lIns="121900" tIns="121900" rIns="121900" bIns="121900" rtlCol="0" anchor="b" anchorCtr="0">
            <a:noAutofit/>
          </a:bodyPr>
          <a:lstStyle/>
          <a:p>
            <a:pPr>
              <a:lnSpc>
                <a:spcPct val="100000"/>
              </a:lnSpc>
              <a:spcBef>
                <a:spcPts val="0"/>
              </a:spcBef>
              <a:buSzPts val="5200"/>
            </a:pPr>
            <a:br>
              <a:rPr lang="en" sz="2667" b="1" i="1">
                <a:solidFill>
                  <a:srgbClr val="FF0000"/>
                </a:solidFill>
                <a:latin typeface="Arial"/>
                <a:ea typeface="Arial"/>
                <a:cs typeface="Arial"/>
                <a:sym typeface="Arial"/>
              </a:rPr>
            </a:br>
            <a:br>
              <a:rPr lang="en" sz="2667" b="1" i="1">
                <a:solidFill>
                  <a:srgbClr val="FF0000"/>
                </a:solidFill>
                <a:latin typeface="Arial"/>
                <a:ea typeface="Arial"/>
                <a:cs typeface="Arial"/>
                <a:sym typeface="Arial"/>
              </a:rPr>
            </a:br>
            <a:br>
              <a:rPr lang="en" sz="2667" b="1" i="1">
                <a:solidFill>
                  <a:srgbClr val="FF0000"/>
                </a:solidFill>
                <a:latin typeface="Arial"/>
                <a:ea typeface="Arial"/>
                <a:cs typeface="Arial"/>
                <a:sym typeface="Arial"/>
              </a:rPr>
            </a:br>
            <a:br>
              <a:rPr lang="en" sz="2667" b="1" i="1">
                <a:solidFill>
                  <a:srgbClr val="FF0000"/>
                </a:solidFill>
                <a:latin typeface="Arial"/>
                <a:ea typeface="Arial"/>
                <a:cs typeface="Arial"/>
                <a:sym typeface="Arial"/>
              </a:rPr>
            </a:br>
            <a:r>
              <a:rPr lang="en" sz="2667" b="1">
                <a:latin typeface="Arial"/>
                <a:ea typeface="Arial"/>
                <a:cs typeface="Arial"/>
                <a:sym typeface="Arial"/>
              </a:rPr>
              <a:t>Module </a:t>
            </a:r>
            <a:r>
              <a:rPr lang="en" sz="2667" b="1"/>
              <a:t>2</a:t>
            </a:r>
            <a:endParaRPr>
              <a:latin typeface="Arial"/>
              <a:ea typeface="Arial"/>
              <a:cs typeface="Arial"/>
              <a:sym typeface="Arial"/>
            </a:endParaRPr>
          </a:p>
        </p:txBody>
      </p:sp>
      <p:sp>
        <p:nvSpPr>
          <p:cNvPr id="55" name="Google Shape;55;p1"/>
          <p:cNvSpPr txBox="1">
            <a:spLocks noGrp="1"/>
          </p:cNvSpPr>
          <p:nvPr>
            <p:ph type="subTitle" idx="1"/>
          </p:nvPr>
        </p:nvSpPr>
        <p:spPr>
          <a:xfrm>
            <a:off x="415600" y="3778833"/>
            <a:ext cx="11360800" cy="1056800"/>
          </a:xfrm>
          <a:prstGeom prst="rect">
            <a:avLst/>
          </a:prstGeom>
          <a:noFill/>
          <a:ln>
            <a:noFill/>
          </a:ln>
        </p:spPr>
        <p:txBody>
          <a:bodyPr spcFirstLastPara="1" vert="horz" wrap="square" lIns="121900" tIns="121900" rIns="121900" bIns="121900" rtlCol="0" anchor="t" anchorCtr="0">
            <a:noAutofit/>
          </a:bodyPr>
          <a:lstStyle/>
          <a:p>
            <a:pPr>
              <a:lnSpc>
                <a:spcPct val="100000"/>
              </a:lnSpc>
              <a:spcBef>
                <a:spcPts val="0"/>
              </a:spcBef>
              <a:buClr>
                <a:schemeClr val="dk1"/>
              </a:buClr>
              <a:buSzPts val="2000"/>
            </a:pPr>
            <a:r>
              <a:rPr lang="en" sz="2667" b="1">
                <a:solidFill>
                  <a:schemeClr val="dk1"/>
                </a:solidFill>
              </a:rPr>
              <a:t>Integrating CSR into the Overall Business Strategy</a:t>
            </a:r>
            <a:endParaRPr sz="2667" b="1">
              <a:solidFill>
                <a:schemeClr val="dk1"/>
              </a:solidFill>
            </a:endParaRPr>
          </a:p>
          <a:p>
            <a:pPr>
              <a:lnSpc>
                <a:spcPct val="100000"/>
              </a:lnSpc>
              <a:spcBef>
                <a:spcPts val="0"/>
              </a:spcBef>
              <a:buSzPts val="2800"/>
            </a:pPr>
            <a:endParaRPr sz="2667" b="1">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graphicFrame>
        <p:nvGraphicFramePr>
          <p:cNvPr id="65" name="Google Shape;65;p3"/>
          <p:cNvGraphicFramePr/>
          <p:nvPr/>
        </p:nvGraphicFramePr>
        <p:xfrm>
          <a:off x="1270000" y="168167"/>
          <a:ext cx="9652000" cy="6552147"/>
        </p:xfrm>
        <a:graphic>
          <a:graphicData uri="http://schemas.openxmlformats.org/drawingml/2006/table">
            <a:tbl>
              <a:tblPr>
                <a:noFill/>
              </a:tblPr>
              <a:tblGrid>
                <a:gridCol w="2420500">
                  <a:extLst>
                    <a:ext uri="{9D8B030D-6E8A-4147-A177-3AD203B41FA5}">
                      <a16:colId xmlns:a16="http://schemas.microsoft.com/office/drawing/2014/main" val="20000"/>
                    </a:ext>
                  </a:extLst>
                </a:gridCol>
                <a:gridCol w="7231500">
                  <a:extLst>
                    <a:ext uri="{9D8B030D-6E8A-4147-A177-3AD203B41FA5}">
                      <a16:colId xmlns:a16="http://schemas.microsoft.com/office/drawing/2014/main" val="20001"/>
                    </a:ext>
                  </a:extLst>
                </a:gridCol>
              </a:tblGrid>
              <a:tr h="1082967">
                <a:tc gridSpan="2">
                  <a:txBody>
                    <a:bodyPr/>
                    <a:lstStyle/>
                    <a:p>
                      <a:pPr marL="0" marR="0" lvl="0" indent="0" algn="ctr" rtl="0">
                        <a:lnSpc>
                          <a:spcPct val="100000"/>
                        </a:lnSpc>
                        <a:spcBef>
                          <a:spcPts val="0"/>
                        </a:spcBef>
                        <a:spcAft>
                          <a:spcPts val="0"/>
                        </a:spcAft>
                        <a:buClr>
                          <a:srgbClr val="000000"/>
                        </a:buClr>
                        <a:buSzPts val="2000"/>
                        <a:buFont typeface="Arial"/>
                        <a:buNone/>
                      </a:pPr>
                      <a:r>
                        <a:rPr lang="en" sz="2700" b="1" u="none" strike="noStrike" cap="none">
                          <a:latin typeface="Arial"/>
                          <a:ea typeface="Arial"/>
                          <a:cs typeface="Arial"/>
                          <a:sym typeface="Arial"/>
                        </a:rPr>
                        <a:t>Module </a:t>
                      </a:r>
                      <a:r>
                        <a:rPr lang="en" sz="2700" b="1" u="none" strike="noStrike" cap="none"/>
                        <a:t>2</a:t>
                      </a:r>
                      <a:r>
                        <a:rPr lang="en" sz="2700" b="1" u="none" strike="noStrike" cap="none">
                          <a:latin typeface="Arial"/>
                          <a:ea typeface="Arial"/>
                          <a:cs typeface="Arial"/>
                          <a:sym typeface="Arial"/>
                        </a:rPr>
                        <a:t>:</a:t>
                      </a:r>
                      <a:br>
                        <a:rPr lang="en" sz="2700" b="1" u="none" strike="noStrike" cap="none"/>
                      </a:br>
                      <a:r>
                        <a:rPr lang="en" sz="2700" b="1" u="none" strike="noStrike" cap="none">
                          <a:solidFill>
                            <a:schemeClr val="dk1"/>
                          </a:solidFill>
                        </a:rPr>
                        <a:t>Integrating CSR into the Overall Business Strategy</a:t>
                      </a:r>
                      <a:endParaRPr sz="2700" b="1" u="none" strike="noStrike" cap="none">
                        <a:latin typeface="Arial"/>
                        <a:ea typeface="Arial"/>
                        <a:cs typeface="Arial"/>
                        <a:sym typeface="Arial"/>
                      </a:endParaRPr>
                    </a:p>
                  </a:txBody>
                  <a:tcPr marL="121900" marR="121900" marT="121900" marB="121900"/>
                </a:tc>
                <a:tc hMerge="1">
                  <a:txBody>
                    <a:bodyPr/>
                    <a:lstStyle/>
                    <a:p>
                      <a:endParaRPr lang="en-CY"/>
                    </a:p>
                  </a:txBody>
                  <a:tcPr/>
                </a:tc>
                <a:extLst>
                  <a:ext uri="{0D108BD9-81ED-4DB2-BD59-A6C34878D82A}">
                    <a16:rowId xmlns:a16="http://schemas.microsoft.com/office/drawing/2014/main" val="10000"/>
                  </a:ext>
                </a:extLst>
              </a:tr>
              <a:tr h="1056600">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latin typeface="Arial"/>
                          <a:ea typeface="Arial"/>
                          <a:cs typeface="Arial"/>
                          <a:sym typeface="Arial"/>
                        </a:rPr>
                        <a:t>Unit 1</a:t>
                      </a:r>
                      <a:endParaRPr sz="2700" b="1" u="none" strike="noStrike" cap="none">
                        <a:latin typeface="Arial"/>
                        <a:ea typeface="Arial"/>
                        <a:cs typeface="Arial"/>
                        <a:sym typeface="Arial"/>
                      </a:endParaRPr>
                    </a:p>
                  </a:txBody>
                  <a:tcPr marL="121900" marR="121900" marT="121900" marB="121900"/>
                </a:tc>
                <a:tc>
                  <a:txBody>
                    <a:bodyPr/>
                    <a:lstStyle/>
                    <a:p>
                      <a:pPr marL="0" marR="0" lvl="0" indent="0" algn="l" rtl="0">
                        <a:lnSpc>
                          <a:spcPct val="100000"/>
                        </a:lnSpc>
                        <a:spcBef>
                          <a:spcPts val="0"/>
                        </a:spcBef>
                        <a:spcAft>
                          <a:spcPts val="0"/>
                        </a:spcAft>
                        <a:buClr>
                          <a:schemeClr val="dk1"/>
                        </a:buClr>
                        <a:buSzPts val="1100"/>
                        <a:buFont typeface="Arial"/>
                        <a:buNone/>
                      </a:pPr>
                      <a:r>
                        <a:rPr lang="en" sz="2700" b="1" u="none" strike="noStrike" cap="none">
                          <a:solidFill>
                            <a:schemeClr val="dk1"/>
                          </a:solidFill>
                        </a:rPr>
                        <a:t>Importance of having CSR integrated in overall business strategy</a:t>
                      </a:r>
                      <a:endParaRPr sz="2700" b="1" u="none" strike="noStrike" cap="none">
                        <a:solidFill>
                          <a:schemeClr val="dk1"/>
                        </a:solidFill>
                      </a:endParaRPr>
                    </a:p>
                  </a:txBody>
                  <a:tcPr marL="121900" marR="121900" marT="121900" marB="121900"/>
                </a:tc>
                <a:extLst>
                  <a:ext uri="{0D108BD9-81ED-4DB2-BD59-A6C34878D82A}">
                    <a16:rowId xmlns:a16="http://schemas.microsoft.com/office/drawing/2014/main" val="10001"/>
                  </a:ext>
                </a:extLst>
              </a:tr>
              <a:tr h="730900">
                <a:tc>
                  <a:txBody>
                    <a:bodyPr/>
                    <a:lstStyle/>
                    <a:p>
                      <a:pPr marL="0" marR="0" lvl="0" indent="0" algn="l" rtl="0">
                        <a:lnSpc>
                          <a:spcPct val="100000"/>
                        </a:lnSpc>
                        <a:spcBef>
                          <a:spcPts val="0"/>
                        </a:spcBef>
                        <a:spcAft>
                          <a:spcPts val="0"/>
                        </a:spcAft>
                        <a:buClr>
                          <a:schemeClr val="dk1"/>
                        </a:buClr>
                        <a:buSzPts val="1100"/>
                        <a:buFont typeface="Arial"/>
                        <a:buNone/>
                      </a:pPr>
                      <a:r>
                        <a:rPr lang="en" sz="2700" b="1" u="none" strike="noStrike" cap="none">
                          <a:solidFill>
                            <a:schemeClr val="dk1"/>
                          </a:solidFill>
                          <a:latin typeface="Arial"/>
                          <a:ea typeface="Arial"/>
                          <a:cs typeface="Arial"/>
                          <a:sym typeface="Arial"/>
                        </a:rPr>
                        <a:t>Topic 1</a:t>
                      </a:r>
                      <a:endParaRPr sz="2700" b="1" u="none" strike="noStrike" cap="none">
                        <a:latin typeface="Arial"/>
                        <a:ea typeface="Arial"/>
                        <a:cs typeface="Arial"/>
                        <a:sym typeface="Arial"/>
                      </a:endParaRPr>
                    </a:p>
                  </a:txBody>
                  <a:tcPr marL="121900" marR="121900" marT="121900" marB="121900"/>
                </a:tc>
                <a:tc>
                  <a:txBody>
                    <a:bodyPr/>
                    <a:lstStyle/>
                    <a:p>
                      <a:pPr marL="0" marR="0" lvl="0" indent="0" algn="l" rtl="0">
                        <a:lnSpc>
                          <a:spcPct val="100000"/>
                        </a:lnSpc>
                        <a:spcBef>
                          <a:spcPts val="0"/>
                        </a:spcBef>
                        <a:spcAft>
                          <a:spcPts val="0"/>
                        </a:spcAft>
                        <a:buClr>
                          <a:schemeClr val="dk1"/>
                        </a:buClr>
                        <a:buSzPts val="2000"/>
                        <a:buFont typeface="Arial"/>
                        <a:buNone/>
                      </a:pPr>
                      <a:r>
                        <a:rPr lang="en" sz="2700" b="1" u="none" strike="noStrike" cap="none">
                          <a:solidFill>
                            <a:schemeClr val="dk1"/>
                          </a:solidFill>
                        </a:rPr>
                        <a:t>The Importance of CSR</a:t>
                      </a:r>
                      <a:endParaRPr sz="2700" b="1" u="none" strike="noStrike" cap="none">
                        <a:solidFill>
                          <a:schemeClr val="dk1"/>
                        </a:solidFill>
                      </a:endParaRPr>
                    </a:p>
                  </a:txBody>
                  <a:tcPr marL="121900" marR="121900" marT="121900" marB="121900"/>
                </a:tc>
                <a:extLst>
                  <a:ext uri="{0D108BD9-81ED-4DB2-BD59-A6C34878D82A}">
                    <a16:rowId xmlns:a16="http://schemas.microsoft.com/office/drawing/2014/main" val="10002"/>
                  </a:ext>
                </a:extLst>
              </a:tr>
              <a:tr h="1056600">
                <a:tc>
                  <a:txBody>
                    <a:bodyPr/>
                    <a:lstStyle/>
                    <a:p>
                      <a:pPr marL="0" marR="0" lvl="0" indent="0" algn="l" rtl="0">
                        <a:lnSpc>
                          <a:spcPct val="100000"/>
                        </a:lnSpc>
                        <a:spcBef>
                          <a:spcPts val="0"/>
                        </a:spcBef>
                        <a:spcAft>
                          <a:spcPts val="0"/>
                        </a:spcAft>
                        <a:buClr>
                          <a:schemeClr val="dk1"/>
                        </a:buClr>
                        <a:buSzPts val="1100"/>
                        <a:buFont typeface="Arial"/>
                        <a:buNone/>
                      </a:pPr>
                      <a:r>
                        <a:rPr lang="en" sz="2700" b="1" u="none" strike="noStrike" cap="none">
                          <a:solidFill>
                            <a:schemeClr val="dk1"/>
                          </a:solidFill>
                          <a:latin typeface="Arial"/>
                          <a:ea typeface="Arial"/>
                          <a:cs typeface="Arial"/>
                          <a:sym typeface="Arial"/>
                        </a:rPr>
                        <a:t>Topic </a:t>
                      </a:r>
                      <a:r>
                        <a:rPr lang="en" sz="2700" b="1" u="none" strike="noStrike" cap="none">
                          <a:solidFill>
                            <a:schemeClr val="dk1"/>
                          </a:solidFill>
                        </a:rPr>
                        <a:t>2</a:t>
                      </a:r>
                      <a:endParaRPr sz="2700" b="1" u="none" strike="noStrike" cap="none">
                        <a:latin typeface="Arial"/>
                        <a:ea typeface="Arial"/>
                        <a:cs typeface="Arial"/>
                        <a:sym typeface="Arial"/>
                      </a:endParaRPr>
                    </a:p>
                  </a:txBody>
                  <a:tcPr marL="121900" marR="121900" marT="121900" marB="121900"/>
                </a:tc>
                <a:tc>
                  <a:txBody>
                    <a:bodyPr/>
                    <a:lstStyle/>
                    <a:p>
                      <a:pPr marL="0" marR="0" lvl="0" indent="0" algn="l" rtl="0">
                        <a:lnSpc>
                          <a:spcPct val="100000"/>
                        </a:lnSpc>
                        <a:spcBef>
                          <a:spcPts val="0"/>
                        </a:spcBef>
                        <a:spcAft>
                          <a:spcPts val="0"/>
                        </a:spcAft>
                        <a:buClr>
                          <a:schemeClr val="dk1"/>
                        </a:buClr>
                        <a:buSzPts val="1100"/>
                        <a:buFont typeface="Arial"/>
                        <a:buNone/>
                      </a:pPr>
                      <a:r>
                        <a:rPr lang="en" sz="2700" b="1" u="none" strike="noStrike" cap="none">
                          <a:solidFill>
                            <a:schemeClr val="dk1"/>
                          </a:solidFill>
                        </a:rPr>
                        <a:t>How to establish Links between the individual Business Areas with CSR</a:t>
                      </a:r>
                      <a:endParaRPr sz="2700" b="1" u="none" strike="noStrike" cap="none">
                        <a:solidFill>
                          <a:schemeClr val="dk1"/>
                        </a:solidFill>
                      </a:endParaRPr>
                    </a:p>
                  </a:txBody>
                  <a:tcPr marL="121900" marR="121900" marT="121900" marB="121900"/>
                </a:tc>
                <a:extLst>
                  <a:ext uri="{0D108BD9-81ED-4DB2-BD59-A6C34878D82A}">
                    <a16:rowId xmlns:a16="http://schemas.microsoft.com/office/drawing/2014/main" val="10003"/>
                  </a:ext>
                </a:extLst>
              </a:tr>
              <a:tr h="807100">
                <a:tc>
                  <a:txBody>
                    <a:bodyPr/>
                    <a:lstStyle/>
                    <a:p>
                      <a:pPr marL="0" marR="0" lvl="0" indent="0" algn="l" rtl="0">
                        <a:lnSpc>
                          <a:spcPct val="100000"/>
                        </a:lnSpc>
                        <a:spcBef>
                          <a:spcPts val="0"/>
                        </a:spcBef>
                        <a:spcAft>
                          <a:spcPts val="0"/>
                        </a:spcAft>
                        <a:buClr>
                          <a:schemeClr val="dk1"/>
                        </a:buClr>
                        <a:buSzPts val="1100"/>
                        <a:buFont typeface="Arial"/>
                        <a:buNone/>
                      </a:pPr>
                      <a:r>
                        <a:rPr lang="en" sz="2700" b="1" u="none" strike="noStrike" cap="none">
                          <a:solidFill>
                            <a:schemeClr val="dk1"/>
                          </a:solidFill>
                          <a:latin typeface="Arial"/>
                          <a:ea typeface="Arial"/>
                          <a:cs typeface="Arial"/>
                          <a:sym typeface="Arial"/>
                        </a:rPr>
                        <a:t>Topic </a:t>
                      </a:r>
                      <a:r>
                        <a:rPr lang="en" sz="2700" b="1" u="none" strike="noStrike" cap="none">
                          <a:solidFill>
                            <a:schemeClr val="dk1"/>
                          </a:solidFill>
                        </a:rPr>
                        <a:t>3</a:t>
                      </a:r>
                      <a:endParaRPr sz="2700" b="1" u="none" strike="noStrike" cap="none">
                        <a:latin typeface="Arial"/>
                        <a:ea typeface="Arial"/>
                        <a:cs typeface="Arial"/>
                        <a:sym typeface="Arial"/>
                      </a:endParaRPr>
                    </a:p>
                  </a:txBody>
                  <a:tcPr marL="121900" marR="121900" marT="121900" marB="121900"/>
                </a:tc>
                <a:tc>
                  <a:txBody>
                    <a:bodyPr/>
                    <a:lstStyle/>
                    <a:p>
                      <a:pPr marL="0" marR="0" lvl="0" indent="0" algn="l" rtl="0">
                        <a:lnSpc>
                          <a:spcPct val="100000"/>
                        </a:lnSpc>
                        <a:spcBef>
                          <a:spcPts val="0"/>
                        </a:spcBef>
                        <a:spcAft>
                          <a:spcPts val="0"/>
                        </a:spcAft>
                        <a:buClr>
                          <a:schemeClr val="dk1"/>
                        </a:buClr>
                        <a:buSzPts val="2000"/>
                        <a:buFont typeface="Arial"/>
                        <a:buNone/>
                      </a:pPr>
                      <a:r>
                        <a:rPr lang="en" sz="2700" b="1" u="none" strike="noStrike" cap="none">
                          <a:solidFill>
                            <a:schemeClr val="dk1"/>
                          </a:solidFill>
                        </a:rPr>
                        <a:t>Areas of engagement in Business</a:t>
                      </a:r>
                      <a:endParaRPr sz="2700" b="1" u="none" strike="noStrike" cap="none">
                        <a:latin typeface="Arial"/>
                        <a:ea typeface="Arial"/>
                        <a:cs typeface="Arial"/>
                        <a:sym typeface="Arial"/>
                      </a:endParaRPr>
                    </a:p>
                  </a:txBody>
                  <a:tcPr marL="121900" marR="121900" marT="121900" marB="121900"/>
                </a:tc>
                <a:extLst>
                  <a:ext uri="{0D108BD9-81ED-4DB2-BD59-A6C34878D82A}">
                    <a16:rowId xmlns:a16="http://schemas.microsoft.com/office/drawing/2014/main" val="10004"/>
                  </a:ext>
                </a:extLst>
              </a:tr>
              <a:tr h="1056600">
                <a:tc>
                  <a:txBody>
                    <a:bodyPr/>
                    <a:lstStyle/>
                    <a:p>
                      <a:pPr marL="0" marR="0" lvl="0" indent="0" algn="l" rtl="0">
                        <a:lnSpc>
                          <a:spcPct val="100000"/>
                        </a:lnSpc>
                        <a:spcBef>
                          <a:spcPts val="0"/>
                        </a:spcBef>
                        <a:spcAft>
                          <a:spcPts val="0"/>
                        </a:spcAft>
                        <a:buClr>
                          <a:schemeClr val="dk1"/>
                        </a:buClr>
                        <a:buSzPts val="1100"/>
                        <a:buFont typeface="Arial"/>
                        <a:buNone/>
                      </a:pPr>
                      <a:r>
                        <a:rPr lang="en" sz="2700" b="1" u="none" strike="noStrike" cap="none">
                          <a:solidFill>
                            <a:schemeClr val="dk1"/>
                          </a:solidFill>
                          <a:latin typeface="Arial"/>
                          <a:ea typeface="Arial"/>
                          <a:cs typeface="Arial"/>
                          <a:sym typeface="Arial"/>
                        </a:rPr>
                        <a:t>Topic 5</a:t>
                      </a:r>
                      <a:endParaRPr sz="2700" b="1" u="none" strike="noStrike" cap="none">
                        <a:latin typeface="Arial"/>
                        <a:ea typeface="Arial"/>
                        <a:cs typeface="Arial"/>
                        <a:sym typeface="Arial"/>
                      </a:endParaRPr>
                    </a:p>
                  </a:txBody>
                  <a:tcPr marL="121900" marR="121900" marT="121900" marB="121900"/>
                </a:tc>
                <a:tc>
                  <a:txBody>
                    <a:bodyPr/>
                    <a:lstStyle/>
                    <a:p>
                      <a:pPr marL="0" marR="0" lvl="0" indent="0" algn="l" rtl="0">
                        <a:lnSpc>
                          <a:spcPct val="100000"/>
                        </a:lnSpc>
                        <a:spcBef>
                          <a:spcPts val="0"/>
                        </a:spcBef>
                        <a:spcAft>
                          <a:spcPts val="0"/>
                        </a:spcAft>
                        <a:buClr>
                          <a:schemeClr val="dk1"/>
                        </a:buClr>
                        <a:buSzPts val="2000"/>
                        <a:buFont typeface="Arial"/>
                        <a:buNone/>
                      </a:pPr>
                      <a:r>
                        <a:rPr lang="en" sz="2700" b="1" u="none" strike="noStrike" cap="none">
                          <a:solidFill>
                            <a:schemeClr val="dk1"/>
                          </a:solidFill>
                        </a:rPr>
                        <a:t>Multi-Step Processes for the Implementation of CSR in Businesses</a:t>
                      </a:r>
                      <a:endParaRPr sz="2700" b="1" u="none" strike="noStrike" cap="none">
                        <a:latin typeface="Arial"/>
                        <a:ea typeface="Arial"/>
                        <a:cs typeface="Arial"/>
                        <a:sym typeface="Arial"/>
                      </a:endParaRPr>
                    </a:p>
                  </a:txBody>
                  <a:tcPr marL="121900" marR="121900" marT="121900" marB="121900"/>
                </a:tc>
                <a:extLst>
                  <a:ext uri="{0D108BD9-81ED-4DB2-BD59-A6C34878D82A}">
                    <a16:rowId xmlns:a16="http://schemas.microsoft.com/office/drawing/2014/main" val="10005"/>
                  </a:ext>
                </a:extLst>
              </a:tr>
              <a:tr h="730900">
                <a:tc>
                  <a:txBody>
                    <a:bodyPr/>
                    <a:lstStyle/>
                    <a:p>
                      <a:pPr marL="0" marR="0" lvl="0" indent="0" algn="l" rtl="0">
                        <a:lnSpc>
                          <a:spcPct val="100000"/>
                        </a:lnSpc>
                        <a:spcBef>
                          <a:spcPts val="0"/>
                        </a:spcBef>
                        <a:spcAft>
                          <a:spcPts val="0"/>
                        </a:spcAft>
                        <a:buClr>
                          <a:schemeClr val="dk1"/>
                        </a:buClr>
                        <a:buSzPts val="1100"/>
                        <a:buFont typeface="Arial"/>
                        <a:buNone/>
                      </a:pPr>
                      <a:r>
                        <a:rPr lang="en" sz="2700" b="1" u="none" strike="noStrike" cap="none">
                          <a:solidFill>
                            <a:schemeClr val="dk1"/>
                          </a:solidFill>
                          <a:latin typeface="Arial"/>
                          <a:ea typeface="Arial"/>
                          <a:cs typeface="Arial"/>
                          <a:sym typeface="Arial"/>
                        </a:rPr>
                        <a:t>Topic </a:t>
                      </a:r>
                      <a:r>
                        <a:rPr lang="en" sz="2700" b="1" u="none" strike="noStrike" cap="none">
                          <a:solidFill>
                            <a:schemeClr val="dk1"/>
                          </a:solidFill>
                        </a:rPr>
                        <a:t>5</a:t>
                      </a:r>
                      <a:endParaRPr sz="2700" b="1" u="none" strike="noStrike" cap="none">
                        <a:latin typeface="Arial"/>
                        <a:ea typeface="Arial"/>
                        <a:cs typeface="Arial"/>
                        <a:sym typeface="Arial"/>
                      </a:endParaRPr>
                    </a:p>
                  </a:txBody>
                  <a:tcPr marL="121900" marR="121900" marT="121900" marB="121900"/>
                </a:tc>
                <a:tc>
                  <a:txBody>
                    <a:bodyPr/>
                    <a:lstStyle/>
                    <a:p>
                      <a:pPr marL="0" marR="0" lvl="0" indent="0" algn="l" rtl="0">
                        <a:lnSpc>
                          <a:spcPct val="100000"/>
                        </a:lnSpc>
                        <a:spcBef>
                          <a:spcPts val="0"/>
                        </a:spcBef>
                        <a:spcAft>
                          <a:spcPts val="0"/>
                        </a:spcAft>
                        <a:buClr>
                          <a:schemeClr val="dk1"/>
                        </a:buClr>
                        <a:buSzPts val="2000"/>
                        <a:buFont typeface="Arial"/>
                        <a:buNone/>
                      </a:pPr>
                      <a:r>
                        <a:rPr lang="en" sz="2700" b="1" u="none" strike="noStrike" cap="none">
                          <a:solidFill>
                            <a:schemeClr val="dk1"/>
                          </a:solidFill>
                        </a:rPr>
                        <a:t>Use of nudges</a:t>
                      </a:r>
                      <a:endParaRPr sz="2700" b="1" u="none" strike="noStrike" cap="none">
                        <a:latin typeface="Arial"/>
                        <a:ea typeface="Arial"/>
                        <a:cs typeface="Arial"/>
                        <a:sym typeface="Arial"/>
                      </a:endParaRPr>
                    </a:p>
                  </a:txBody>
                  <a:tcPr marL="121900" marR="121900" marT="121900" marB="121900"/>
                </a:tc>
                <a:extLst>
                  <a:ext uri="{0D108BD9-81ED-4DB2-BD59-A6C34878D82A}">
                    <a16:rowId xmlns:a16="http://schemas.microsoft.com/office/drawing/2014/main" val="10006"/>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graphicFrame>
        <p:nvGraphicFramePr>
          <p:cNvPr id="70" name="Google Shape;70;p4"/>
          <p:cNvGraphicFramePr/>
          <p:nvPr/>
        </p:nvGraphicFramePr>
        <p:xfrm>
          <a:off x="1270000" y="486894"/>
          <a:ext cx="9652000" cy="4754640"/>
        </p:xfrm>
        <a:graphic>
          <a:graphicData uri="http://schemas.openxmlformats.org/drawingml/2006/table">
            <a:tbl>
              <a:tblPr>
                <a:noFill/>
              </a:tblPr>
              <a:tblGrid>
                <a:gridCol w="2420500">
                  <a:extLst>
                    <a:ext uri="{9D8B030D-6E8A-4147-A177-3AD203B41FA5}">
                      <a16:colId xmlns:a16="http://schemas.microsoft.com/office/drawing/2014/main" val="20000"/>
                    </a:ext>
                  </a:extLst>
                </a:gridCol>
                <a:gridCol w="7231500">
                  <a:extLst>
                    <a:ext uri="{9D8B030D-6E8A-4147-A177-3AD203B41FA5}">
                      <a16:colId xmlns:a16="http://schemas.microsoft.com/office/drawing/2014/main" val="20001"/>
                    </a:ext>
                  </a:extLst>
                </a:gridCol>
              </a:tblGrid>
              <a:tr h="1056600">
                <a:tc gridSpan="2">
                  <a:txBody>
                    <a:bodyPr/>
                    <a:lstStyle/>
                    <a:p>
                      <a:pPr marL="0" marR="0" lvl="0" indent="0" algn="ctr" rtl="0">
                        <a:lnSpc>
                          <a:spcPct val="100000"/>
                        </a:lnSpc>
                        <a:spcBef>
                          <a:spcPts val="0"/>
                        </a:spcBef>
                        <a:spcAft>
                          <a:spcPts val="0"/>
                        </a:spcAft>
                        <a:buClr>
                          <a:srgbClr val="000000"/>
                        </a:buClr>
                        <a:buSzPts val="2000"/>
                        <a:buFont typeface="Arial"/>
                        <a:buNone/>
                      </a:pPr>
                      <a:r>
                        <a:rPr lang="en" sz="2700" b="1" u="none" strike="noStrike" cap="none">
                          <a:latin typeface="Arial"/>
                          <a:ea typeface="Arial"/>
                          <a:cs typeface="Arial"/>
                          <a:sym typeface="Arial"/>
                        </a:rPr>
                        <a:t>Module </a:t>
                      </a:r>
                      <a:r>
                        <a:rPr lang="en" sz="2700" b="1" u="none" strike="noStrike" cap="none"/>
                        <a:t>2</a:t>
                      </a:r>
                      <a:r>
                        <a:rPr lang="en" sz="2700" b="1" u="none" strike="noStrike" cap="none">
                          <a:latin typeface="Arial"/>
                          <a:ea typeface="Arial"/>
                          <a:cs typeface="Arial"/>
                          <a:sym typeface="Arial"/>
                        </a:rPr>
                        <a:t>: </a:t>
                      </a:r>
                      <a:br>
                        <a:rPr lang="en" sz="2700" b="1" u="none" strike="noStrike" cap="none">
                          <a:latin typeface="Arial"/>
                          <a:ea typeface="Arial"/>
                          <a:cs typeface="Arial"/>
                          <a:sym typeface="Arial"/>
                        </a:rPr>
                      </a:br>
                      <a:r>
                        <a:rPr lang="en" sz="2700" b="1" u="none" strike="noStrike" cap="none">
                          <a:solidFill>
                            <a:schemeClr val="dk1"/>
                          </a:solidFill>
                        </a:rPr>
                        <a:t>Integrating CSR into the Overall Business Strategy</a:t>
                      </a:r>
                      <a:endParaRPr sz="2700" b="1" u="none" strike="noStrike" cap="none"/>
                    </a:p>
                  </a:txBody>
                  <a:tcPr marL="121900" marR="121900" marT="121900" marB="121900"/>
                </a:tc>
                <a:tc hMerge="1">
                  <a:txBody>
                    <a:bodyPr/>
                    <a:lstStyle/>
                    <a:p>
                      <a:endParaRPr lang="en-CY"/>
                    </a:p>
                  </a:txBody>
                  <a:tcPr/>
                </a:tc>
                <a:extLst>
                  <a:ext uri="{0D108BD9-81ED-4DB2-BD59-A6C34878D82A}">
                    <a16:rowId xmlns:a16="http://schemas.microsoft.com/office/drawing/2014/main" val="10000"/>
                  </a:ext>
                </a:extLst>
              </a:tr>
              <a:tr h="1056600">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latin typeface="Arial"/>
                          <a:ea typeface="Arial"/>
                          <a:cs typeface="Arial"/>
                          <a:sym typeface="Arial"/>
                        </a:rPr>
                        <a:t>Unit 2</a:t>
                      </a:r>
                      <a:endParaRPr sz="2700" b="1" u="none" strike="noStrike" cap="none">
                        <a:latin typeface="Arial"/>
                        <a:ea typeface="Arial"/>
                        <a:cs typeface="Arial"/>
                        <a:sym typeface="Arial"/>
                      </a:endParaRPr>
                    </a:p>
                  </a:txBody>
                  <a:tcPr marL="121900" marR="121900" marT="121900" marB="121900">
                    <a:solidFill>
                      <a:schemeClr val="lt1"/>
                    </a:solidFill>
                  </a:tcPr>
                </a:tc>
                <a:tc>
                  <a:txBody>
                    <a:bodyPr/>
                    <a:lstStyle/>
                    <a:p>
                      <a:pPr marL="0" marR="0" lvl="0" indent="0" algn="l" rtl="0">
                        <a:lnSpc>
                          <a:spcPct val="100000"/>
                        </a:lnSpc>
                        <a:spcBef>
                          <a:spcPts val="0"/>
                        </a:spcBef>
                        <a:spcAft>
                          <a:spcPts val="0"/>
                        </a:spcAft>
                        <a:buClr>
                          <a:schemeClr val="dk1"/>
                        </a:buClr>
                        <a:buSzPts val="1100"/>
                        <a:buFont typeface="Arial"/>
                        <a:buNone/>
                      </a:pPr>
                      <a:r>
                        <a:rPr lang="en" sz="2700" b="1" u="none" strike="noStrike" cap="none">
                          <a:solidFill>
                            <a:schemeClr val="dk1"/>
                          </a:solidFill>
                        </a:rPr>
                        <a:t>Choosing a suitable Quality Management Approach that takes CSR into Account</a:t>
                      </a:r>
                      <a:endParaRPr sz="2700" b="1" u="none" strike="noStrike" cap="none">
                        <a:latin typeface="Arial"/>
                        <a:ea typeface="Arial"/>
                        <a:cs typeface="Arial"/>
                        <a:sym typeface="Arial"/>
                      </a:endParaRPr>
                    </a:p>
                  </a:txBody>
                  <a:tcPr marL="121900" marR="121900" marT="121900" marB="121900">
                    <a:solidFill>
                      <a:schemeClr val="lt1"/>
                    </a:solidFill>
                  </a:tcPr>
                </a:tc>
                <a:extLst>
                  <a:ext uri="{0D108BD9-81ED-4DB2-BD59-A6C34878D82A}">
                    <a16:rowId xmlns:a16="http://schemas.microsoft.com/office/drawing/2014/main" val="10001"/>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latin typeface="Arial"/>
                          <a:ea typeface="Arial"/>
                          <a:cs typeface="Arial"/>
                          <a:sym typeface="Arial"/>
                        </a:rPr>
                        <a:t>Topic 1</a:t>
                      </a:r>
                      <a:endParaRPr sz="2700" b="1" u="none" strike="noStrike" cap="none">
                        <a:latin typeface="Arial"/>
                        <a:ea typeface="Arial"/>
                        <a:cs typeface="Arial"/>
                        <a:sym typeface="Arial"/>
                      </a:endParaRPr>
                    </a:p>
                  </a:txBody>
                  <a:tcPr marL="121900" marR="121900" marT="121900" marB="121900"/>
                </a:tc>
                <a:tc>
                  <a:txBody>
                    <a:bodyPr/>
                    <a:lstStyle/>
                    <a:p>
                      <a:pPr marL="0" marR="0" lvl="0" indent="0" algn="l" rtl="0">
                        <a:lnSpc>
                          <a:spcPct val="100000"/>
                        </a:lnSpc>
                        <a:spcBef>
                          <a:spcPts val="0"/>
                        </a:spcBef>
                        <a:spcAft>
                          <a:spcPts val="0"/>
                        </a:spcAft>
                        <a:buClr>
                          <a:schemeClr val="dk1"/>
                        </a:buClr>
                        <a:buSzPts val="1100"/>
                        <a:buFont typeface="Arial"/>
                        <a:buNone/>
                      </a:pPr>
                      <a:r>
                        <a:rPr lang="en" sz="2700" b="1" u="none" strike="noStrike" cap="none">
                          <a:solidFill>
                            <a:schemeClr val="dk1"/>
                          </a:solidFill>
                        </a:rPr>
                        <a:t>Quality Management in Relation to CSR</a:t>
                      </a:r>
                      <a:endParaRPr sz="2700" b="1" u="none" strike="noStrike" cap="none">
                        <a:latin typeface="Arial"/>
                        <a:ea typeface="Arial"/>
                        <a:cs typeface="Arial"/>
                        <a:sym typeface="Arial"/>
                      </a:endParaRPr>
                    </a:p>
                  </a:txBody>
                  <a:tcPr marL="121900" marR="121900" marT="121900" marB="121900"/>
                </a:tc>
                <a:extLst>
                  <a:ext uri="{0D108BD9-81ED-4DB2-BD59-A6C34878D82A}">
                    <a16:rowId xmlns:a16="http://schemas.microsoft.com/office/drawing/2014/main" val="10002"/>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solidFill>
                            <a:schemeClr val="dk1"/>
                          </a:solidFill>
                          <a:latin typeface="Arial"/>
                          <a:ea typeface="Arial"/>
                          <a:cs typeface="Arial"/>
                          <a:sym typeface="Arial"/>
                        </a:rPr>
                        <a:t>Topic 2</a:t>
                      </a:r>
                      <a:endParaRPr sz="2700" b="1" u="none" strike="noStrike" cap="none">
                        <a:latin typeface="Arial"/>
                        <a:ea typeface="Arial"/>
                        <a:cs typeface="Arial"/>
                        <a:sym typeface="Arial"/>
                      </a:endParaRPr>
                    </a:p>
                  </a:txBody>
                  <a:tcPr marL="121900" marR="121900" marT="121900" marB="121900"/>
                </a:tc>
                <a:tc>
                  <a:txBody>
                    <a:bodyPr/>
                    <a:lstStyle/>
                    <a:p>
                      <a:pPr marL="0" marR="0" lvl="0" indent="0" algn="l" rtl="0">
                        <a:lnSpc>
                          <a:spcPct val="100000"/>
                        </a:lnSpc>
                        <a:spcBef>
                          <a:spcPts val="0"/>
                        </a:spcBef>
                        <a:spcAft>
                          <a:spcPts val="0"/>
                        </a:spcAft>
                        <a:buClr>
                          <a:schemeClr val="dk1"/>
                        </a:buClr>
                        <a:buSzPts val="2000"/>
                        <a:buFont typeface="Arial"/>
                        <a:buNone/>
                      </a:pPr>
                      <a:r>
                        <a:rPr lang="en" sz="2700" b="1" u="none" strike="noStrike" cap="none">
                          <a:solidFill>
                            <a:schemeClr val="dk1"/>
                          </a:solidFill>
                        </a:rPr>
                        <a:t>Quality Management System vs. Start-Up Culture</a:t>
                      </a:r>
                      <a:endParaRPr sz="2700" b="1" u="none" strike="noStrike" cap="none">
                        <a:solidFill>
                          <a:schemeClr val="dk1"/>
                        </a:solidFill>
                      </a:endParaRPr>
                    </a:p>
                  </a:txBody>
                  <a:tcPr marL="121900" marR="121900" marT="121900" marB="121900"/>
                </a:tc>
                <a:extLst>
                  <a:ext uri="{0D108BD9-81ED-4DB2-BD59-A6C34878D82A}">
                    <a16:rowId xmlns:a16="http://schemas.microsoft.com/office/drawing/2014/main" val="10003"/>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solidFill>
                            <a:schemeClr val="dk1"/>
                          </a:solidFill>
                          <a:latin typeface="Arial"/>
                          <a:ea typeface="Arial"/>
                          <a:cs typeface="Arial"/>
                          <a:sym typeface="Arial"/>
                        </a:rPr>
                        <a:t>Topic 3</a:t>
                      </a:r>
                      <a:endParaRPr sz="2700" b="1" u="none" strike="noStrike" cap="none">
                        <a:latin typeface="Arial"/>
                        <a:ea typeface="Arial"/>
                        <a:cs typeface="Arial"/>
                        <a:sym typeface="Arial"/>
                      </a:endParaRPr>
                    </a:p>
                  </a:txBody>
                  <a:tcPr marL="121900" marR="121900" marT="121900" marB="121900"/>
                </a:tc>
                <a:tc>
                  <a:txBody>
                    <a:bodyPr/>
                    <a:lstStyle/>
                    <a:p>
                      <a:pPr marL="0" marR="0" lvl="0" indent="0" algn="l" rtl="0">
                        <a:lnSpc>
                          <a:spcPct val="100000"/>
                        </a:lnSpc>
                        <a:spcBef>
                          <a:spcPts val="0"/>
                        </a:spcBef>
                        <a:spcAft>
                          <a:spcPts val="0"/>
                        </a:spcAft>
                        <a:buClr>
                          <a:schemeClr val="dk1"/>
                        </a:buClr>
                        <a:buSzPts val="2000"/>
                        <a:buFont typeface="Arial"/>
                        <a:buNone/>
                      </a:pPr>
                      <a:r>
                        <a:rPr lang="en" sz="2700" b="1" u="none" strike="noStrike" cap="none">
                          <a:solidFill>
                            <a:schemeClr val="dk1"/>
                          </a:solidFill>
                        </a:rPr>
                        <a:t>Establishment of a Quality Management System</a:t>
                      </a:r>
                      <a:endParaRPr sz="2700" b="1" u="none" strike="noStrike" cap="none">
                        <a:latin typeface="Arial"/>
                        <a:ea typeface="Arial"/>
                        <a:cs typeface="Arial"/>
                        <a:sym typeface="Arial"/>
                      </a:endParaRPr>
                    </a:p>
                  </a:txBody>
                  <a:tcPr marL="121900" marR="121900" marT="121900" marB="121900"/>
                </a:tc>
                <a:extLst>
                  <a:ext uri="{0D108BD9-81ED-4DB2-BD59-A6C34878D82A}">
                    <a16:rowId xmlns:a16="http://schemas.microsoft.com/office/drawing/2014/main" val="10004"/>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solidFill>
                            <a:schemeClr val="dk1"/>
                          </a:solidFill>
                          <a:latin typeface="Arial"/>
                          <a:ea typeface="Arial"/>
                          <a:cs typeface="Arial"/>
                          <a:sym typeface="Arial"/>
                        </a:rPr>
                        <a:t>Topic 4</a:t>
                      </a:r>
                      <a:endParaRPr sz="2700" b="1" u="none" strike="noStrike" cap="none">
                        <a:latin typeface="Arial"/>
                        <a:ea typeface="Arial"/>
                        <a:cs typeface="Arial"/>
                        <a:sym typeface="Arial"/>
                      </a:endParaRPr>
                    </a:p>
                  </a:txBody>
                  <a:tcPr marL="121900" marR="121900" marT="121900" marB="121900"/>
                </a:tc>
                <a:tc>
                  <a:txBody>
                    <a:bodyPr/>
                    <a:lstStyle/>
                    <a:p>
                      <a:pPr marL="0" marR="0" lvl="0" indent="0" algn="l" rtl="0">
                        <a:lnSpc>
                          <a:spcPct val="100000"/>
                        </a:lnSpc>
                        <a:spcBef>
                          <a:spcPts val="0"/>
                        </a:spcBef>
                        <a:spcAft>
                          <a:spcPts val="0"/>
                        </a:spcAft>
                        <a:buClr>
                          <a:schemeClr val="dk1"/>
                        </a:buClr>
                        <a:buSzPts val="2000"/>
                        <a:buFont typeface="Arial"/>
                        <a:buNone/>
                      </a:pPr>
                      <a:r>
                        <a:rPr lang="en" sz="2700" b="1" u="none" strike="noStrike" cap="none">
                          <a:solidFill>
                            <a:schemeClr val="dk1"/>
                          </a:solidFill>
                        </a:rPr>
                        <a:t>Relevant Quality Management Approaches</a:t>
                      </a:r>
                      <a:endParaRPr sz="2700" b="1" u="none" strike="noStrike" cap="none">
                        <a:latin typeface="Arial"/>
                        <a:ea typeface="Arial"/>
                        <a:cs typeface="Arial"/>
                        <a:sym typeface="Arial"/>
                      </a:endParaRPr>
                    </a:p>
                  </a:txBody>
                  <a:tcPr marL="121900" marR="121900" marT="121900" marB="121900"/>
                </a:tc>
                <a:extLst>
                  <a:ext uri="{0D108BD9-81ED-4DB2-BD59-A6C34878D82A}">
                    <a16:rowId xmlns:a16="http://schemas.microsoft.com/office/drawing/2014/main" val="10005"/>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graphicFrame>
        <p:nvGraphicFramePr>
          <p:cNvPr id="75" name="Google Shape;75;gf1e4bb1c82_0_2"/>
          <p:cNvGraphicFramePr/>
          <p:nvPr/>
        </p:nvGraphicFramePr>
        <p:xfrm>
          <a:off x="1270000" y="486894"/>
          <a:ext cx="9652000" cy="3032600"/>
        </p:xfrm>
        <a:graphic>
          <a:graphicData uri="http://schemas.openxmlformats.org/drawingml/2006/table">
            <a:tbl>
              <a:tblPr>
                <a:noFill/>
              </a:tblPr>
              <a:tblGrid>
                <a:gridCol w="2420500">
                  <a:extLst>
                    <a:ext uri="{9D8B030D-6E8A-4147-A177-3AD203B41FA5}">
                      <a16:colId xmlns:a16="http://schemas.microsoft.com/office/drawing/2014/main" val="20000"/>
                    </a:ext>
                  </a:extLst>
                </a:gridCol>
                <a:gridCol w="7231500">
                  <a:extLst>
                    <a:ext uri="{9D8B030D-6E8A-4147-A177-3AD203B41FA5}">
                      <a16:colId xmlns:a16="http://schemas.microsoft.com/office/drawing/2014/main" val="20001"/>
                    </a:ext>
                  </a:extLst>
                </a:gridCol>
              </a:tblGrid>
              <a:tr h="1056600">
                <a:tc gridSpan="2">
                  <a:txBody>
                    <a:bodyPr/>
                    <a:lstStyle/>
                    <a:p>
                      <a:pPr marL="0" marR="0" lvl="0" indent="0" algn="ctr" rtl="0">
                        <a:lnSpc>
                          <a:spcPct val="100000"/>
                        </a:lnSpc>
                        <a:spcBef>
                          <a:spcPts val="0"/>
                        </a:spcBef>
                        <a:spcAft>
                          <a:spcPts val="0"/>
                        </a:spcAft>
                        <a:buClr>
                          <a:srgbClr val="000000"/>
                        </a:buClr>
                        <a:buSzPts val="2000"/>
                        <a:buFont typeface="Arial"/>
                        <a:buNone/>
                      </a:pPr>
                      <a:r>
                        <a:rPr lang="en" sz="2700" b="1" u="none" strike="noStrike" cap="none">
                          <a:latin typeface="Arial"/>
                          <a:ea typeface="Arial"/>
                          <a:cs typeface="Arial"/>
                          <a:sym typeface="Arial"/>
                        </a:rPr>
                        <a:t>Module </a:t>
                      </a:r>
                      <a:r>
                        <a:rPr lang="en" sz="2700" b="1" u="none" strike="noStrike" cap="none"/>
                        <a:t>2</a:t>
                      </a:r>
                      <a:r>
                        <a:rPr lang="en" sz="2700" b="1" u="none" strike="noStrike" cap="none">
                          <a:latin typeface="Arial"/>
                          <a:ea typeface="Arial"/>
                          <a:cs typeface="Arial"/>
                          <a:sym typeface="Arial"/>
                        </a:rPr>
                        <a:t>: </a:t>
                      </a:r>
                      <a:br>
                        <a:rPr lang="en" sz="2700" b="1" u="none" strike="noStrike" cap="none">
                          <a:latin typeface="Arial"/>
                          <a:ea typeface="Arial"/>
                          <a:cs typeface="Arial"/>
                          <a:sym typeface="Arial"/>
                        </a:rPr>
                      </a:br>
                      <a:r>
                        <a:rPr lang="en" sz="2700" b="1" u="none" strike="noStrike" cap="none">
                          <a:solidFill>
                            <a:schemeClr val="dk1"/>
                          </a:solidFill>
                        </a:rPr>
                        <a:t>Integrating CSR into the Overall Business Strategy</a:t>
                      </a:r>
                      <a:endParaRPr sz="2700" b="1" u="none" strike="noStrike" cap="none"/>
                    </a:p>
                  </a:txBody>
                  <a:tcPr marL="121900" marR="121900" marT="121900" marB="121900"/>
                </a:tc>
                <a:tc hMerge="1">
                  <a:txBody>
                    <a:bodyPr/>
                    <a:lstStyle/>
                    <a:p>
                      <a:endParaRPr lang="en-CY"/>
                    </a:p>
                  </a:txBody>
                  <a:tcPr/>
                </a:tc>
                <a:extLst>
                  <a:ext uri="{0D108BD9-81ED-4DB2-BD59-A6C34878D82A}">
                    <a16:rowId xmlns:a16="http://schemas.microsoft.com/office/drawing/2014/main" val="10000"/>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latin typeface="Arial"/>
                          <a:ea typeface="Arial"/>
                          <a:cs typeface="Arial"/>
                          <a:sym typeface="Arial"/>
                        </a:rPr>
                        <a:t>Unit </a:t>
                      </a:r>
                      <a:r>
                        <a:rPr lang="en" sz="2700" b="1" u="none" strike="noStrike" cap="none"/>
                        <a:t>3</a:t>
                      </a:r>
                      <a:endParaRPr sz="2700" b="1" u="none" strike="noStrike" cap="none">
                        <a:latin typeface="Arial"/>
                        <a:ea typeface="Arial"/>
                        <a:cs typeface="Arial"/>
                        <a:sym typeface="Arial"/>
                      </a:endParaRPr>
                    </a:p>
                  </a:txBody>
                  <a:tcPr marL="121900" marR="121900" marT="121900" marB="121900">
                    <a:solidFill>
                      <a:schemeClr val="lt1"/>
                    </a:solidFill>
                  </a:tcPr>
                </a:tc>
                <a:tc>
                  <a:txBody>
                    <a:bodyPr/>
                    <a:lstStyle/>
                    <a:p>
                      <a:pPr marL="0" marR="0" lvl="0" indent="0" algn="l" rtl="0">
                        <a:lnSpc>
                          <a:spcPct val="100000"/>
                        </a:lnSpc>
                        <a:spcBef>
                          <a:spcPts val="0"/>
                        </a:spcBef>
                        <a:spcAft>
                          <a:spcPts val="0"/>
                        </a:spcAft>
                        <a:buClr>
                          <a:schemeClr val="dk1"/>
                        </a:buClr>
                        <a:buSzPts val="1100"/>
                        <a:buFont typeface="Arial"/>
                        <a:buNone/>
                      </a:pPr>
                      <a:r>
                        <a:rPr lang="en" sz="2700" b="1" u="none" strike="noStrike" cap="none">
                          <a:solidFill>
                            <a:schemeClr val="dk1"/>
                          </a:solidFill>
                        </a:rPr>
                        <a:t>Using the SDG-Framework as Reference for CSR</a:t>
                      </a:r>
                      <a:endParaRPr sz="2700" b="1" u="none" strike="noStrike" cap="none">
                        <a:latin typeface="Arial"/>
                        <a:ea typeface="Arial"/>
                        <a:cs typeface="Arial"/>
                        <a:sym typeface="Arial"/>
                      </a:endParaRPr>
                    </a:p>
                  </a:txBody>
                  <a:tcPr marL="121900" marR="121900" marT="121900" marB="121900">
                    <a:solidFill>
                      <a:schemeClr val="lt1"/>
                    </a:solidFill>
                  </a:tcPr>
                </a:tc>
                <a:extLst>
                  <a:ext uri="{0D108BD9-81ED-4DB2-BD59-A6C34878D82A}">
                    <a16:rowId xmlns:a16="http://schemas.microsoft.com/office/drawing/2014/main" val="10001"/>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latin typeface="Arial"/>
                          <a:ea typeface="Arial"/>
                          <a:cs typeface="Arial"/>
                          <a:sym typeface="Arial"/>
                        </a:rPr>
                        <a:t>Topic 1</a:t>
                      </a:r>
                      <a:endParaRPr sz="2700" b="1" u="none" strike="noStrike" cap="none">
                        <a:latin typeface="Arial"/>
                        <a:ea typeface="Arial"/>
                        <a:cs typeface="Arial"/>
                        <a:sym typeface="Arial"/>
                      </a:endParaRPr>
                    </a:p>
                  </a:txBody>
                  <a:tcPr marL="121900" marR="121900" marT="121900" marB="121900"/>
                </a:tc>
                <a:tc>
                  <a:txBody>
                    <a:bodyPr/>
                    <a:lstStyle/>
                    <a:p>
                      <a:pPr marL="0" marR="0" lvl="0" indent="0" algn="l" rtl="0">
                        <a:lnSpc>
                          <a:spcPct val="100000"/>
                        </a:lnSpc>
                        <a:spcBef>
                          <a:spcPts val="0"/>
                        </a:spcBef>
                        <a:spcAft>
                          <a:spcPts val="0"/>
                        </a:spcAft>
                        <a:buClr>
                          <a:schemeClr val="dk1"/>
                        </a:buClr>
                        <a:buSzPts val="2000"/>
                        <a:buFont typeface="Arial"/>
                        <a:buNone/>
                      </a:pPr>
                      <a:r>
                        <a:rPr lang="en" sz="2700" b="1" u="none" strike="noStrike" cap="none">
                          <a:solidFill>
                            <a:schemeClr val="dk1"/>
                          </a:solidFill>
                        </a:rPr>
                        <a:t>Global Guiding Principles for CSR</a:t>
                      </a:r>
                      <a:endParaRPr sz="2700" b="1" u="none" strike="noStrike" cap="none">
                        <a:latin typeface="Arial"/>
                        <a:ea typeface="Arial"/>
                        <a:cs typeface="Arial"/>
                        <a:sym typeface="Arial"/>
                      </a:endParaRPr>
                    </a:p>
                  </a:txBody>
                  <a:tcPr marL="121900" marR="121900" marT="121900" marB="121900"/>
                </a:tc>
                <a:extLst>
                  <a:ext uri="{0D108BD9-81ED-4DB2-BD59-A6C34878D82A}">
                    <a16:rowId xmlns:a16="http://schemas.microsoft.com/office/drawing/2014/main" val="10002"/>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solidFill>
                            <a:schemeClr val="dk1"/>
                          </a:solidFill>
                          <a:latin typeface="Arial"/>
                          <a:ea typeface="Arial"/>
                          <a:cs typeface="Arial"/>
                          <a:sym typeface="Arial"/>
                        </a:rPr>
                        <a:t>Topic 2</a:t>
                      </a:r>
                      <a:endParaRPr sz="2700" b="1" u="none" strike="noStrike" cap="none">
                        <a:latin typeface="Arial"/>
                        <a:ea typeface="Arial"/>
                        <a:cs typeface="Arial"/>
                        <a:sym typeface="Arial"/>
                      </a:endParaRPr>
                    </a:p>
                  </a:txBody>
                  <a:tcPr marL="121900" marR="121900" marT="121900" marB="121900"/>
                </a:tc>
                <a:tc>
                  <a:txBody>
                    <a:bodyPr/>
                    <a:lstStyle/>
                    <a:p>
                      <a:pPr marL="0" marR="0" lvl="0" indent="0" algn="l" rtl="0">
                        <a:lnSpc>
                          <a:spcPct val="100000"/>
                        </a:lnSpc>
                        <a:spcBef>
                          <a:spcPts val="0"/>
                        </a:spcBef>
                        <a:spcAft>
                          <a:spcPts val="0"/>
                        </a:spcAft>
                        <a:buClr>
                          <a:schemeClr val="dk1"/>
                        </a:buClr>
                        <a:buSzPts val="1100"/>
                        <a:buFont typeface="Arial"/>
                        <a:buNone/>
                      </a:pPr>
                      <a:r>
                        <a:rPr lang="en" sz="2700" b="1" u="none" strike="noStrike" cap="none">
                          <a:solidFill>
                            <a:schemeClr val="dk1"/>
                          </a:solidFill>
                        </a:rPr>
                        <a:t>SDG Compass as Guideline for CSR</a:t>
                      </a:r>
                      <a:endParaRPr sz="2700" b="1" u="none" strike="noStrike" cap="none">
                        <a:solidFill>
                          <a:schemeClr val="dk1"/>
                        </a:solidFill>
                      </a:endParaRPr>
                    </a:p>
                  </a:txBody>
                  <a:tcPr marL="121900" marR="121900" marT="121900" marB="121900"/>
                </a:tc>
                <a:extLst>
                  <a:ext uri="{0D108BD9-81ED-4DB2-BD59-A6C34878D82A}">
                    <a16:rowId xmlns:a16="http://schemas.microsoft.com/office/drawing/2014/main" val="10003"/>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graphicFrame>
        <p:nvGraphicFramePr>
          <p:cNvPr id="80" name="Google Shape;80;gf1e4bb1c82_0_6"/>
          <p:cNvGraphicFramePr/>
          <p:nvPr/>
        </p:nvGraphicFramePr>
        <p:xfrm>
          <a:off x="1270000" y="486894"/>
          <a:ext cx="9652000" cy="5409920"/>
        </p:xfrm>
        <a:graphic>
          <a:graphicData uri="http://schemas.openxmlformats.org/drawingml/2006/table">
            <a:tbl>
              <a:tblPr>
                <a:noFill/>
              </a:tblPr>
              <a:tblGrid>
                <a:gridCol w="2420500">
                  <a:extLst>
                    <a:ext uri="{9D8B030D-6E8A-4147-A177-3AD203B41FA5}">
                      <a16:colId xmlns:a16="http://schemas.microsoft.com/office/drawing/2014/main" val="20000"/>
                    </a:ext>
                  </a:extLst>
                </a:gridCol>
                <a:gridCol w="7231500">
                  <a:extLst>
                    <a:ext uri="{9D8B030D-6E8A-4147-A177-3AD203B41FA5}">
                      <a16:colId xmlns:a16="http://schemas.microsoft.com/office/drawing/2014/main" val="20001"/>
                    </a:ext>
                  </a:extLst>
                </a:gridCol>
              </a:tblGrid>
              <a:tr h="1056600">
                <a:tc gridSpan="2">
                  <a:txBody>
                    <a:bodyPr/>
                    <a:lstStyle/>
                    <a:p>
                      <a:pPr marL="0" marR="0" lvl="0" indent="0" algn="ctr" rtl="0">
                        <a:lnSpc>
                          <a:spcPct val="100000"/>
                        </a:lnSpc>
                        <a:spcBef>
                          <a:spcPts val="0"/>
                        </a:spcBef>
                        <a:spcAft>
                          <a:spcPts val="0"/>
                        </a:spcAft>
                        <a:buClr>
                          <a:srgbClr val="000000"/>
                        </a:buClr>
                        <a:buSzPts val="2000"/>
                        <a:buFont typeface="Arial"/>
                        <a:buNone/>
                      </a:pPr>
                      <a:r>
                        <a:rPr lang="en" sz="2700" b="1" u="none" strike="noStrike" cap="none">
                          <a:latin typeface="Arial"/>
                          <a:ea typeface="Arial"/>
                          <a:cs typeface="Arial"/>
                          <a:sym typeface="Arial"/>
                        </a:rPr>
                        <a:t>Module </a:t>
                      </a:r>
                      <a:r>
                        <a:rPr lang="en" sz="2700" b="1" u="none" strike="noStrike" cap="none"/>
                        <a:t>2</a:t>
                      </a:r>
                      <a:r>
                        <a:rPr lang="en" sz="2700" b="1" u="none" strike="noStrike" cap="none">
                          <a:latin typeface="Arial"/>
                          <a:ea typeface="Arial"/>
                          <a:cs typeface="Arial"/>
                          <a:sym typeface="Arial"/>
                        </a:rPr>
                        <a:t>: </a:t>
                      </a:r>
                      <a:br>
                        <a:rPr lang="en" sz="2700" b="1" u="none" strike="noStrike" cap="none">
                          <a:latin typeface="Arial"/>
                          <a:ea typeface="Arial"/>
                          <a:cs typeface="Arial"/>
                          <a:sym typeface="Arial"/>
                        </a:rPr>
                      </a:br>
                      <a:r>
                        <a:rPr lang="en" sz="2700" b="1" u="none" strike="noStrike" cap="none"/>
                        <a:t>Integrating CSR into the Overall Business Strategy</a:t>
                      </a:r>
                      <a:endParaRPr sz="2700" b="1" u="none" strike="noStrike" cap="none"/>
                    </a:p>
                  </a:txBody>
                  <a:tcPr marL="121900" marR="121900" marT="121900" marB="121900"/>
                </a:tc>
                <a:tc hMerge="1">
                  <a:txBody>
                    <a:bodyPr/>
                    <a:lstStyle/>
                    <a:p>
                      <a:endParaRPr lang="en-CY"/>
                    </a:p>
                  </a:txBody>
                  <a:tcPr/>
                </a:tc>
                <a:extLst>
                  <a:ext uri="{0D108BD9-81ED-4DB2-BD59-A6C34878D82A}">
                    <a16:rowId xmlns:a16="http://schemas.microsoft.com/office/drawing/2014/main" val="10000"/>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latin typeface="Arial"/>
                          <a:ea typeface="Arial"/>
                          <a:cs typeface="Arial"/>
                          <a:sym typeface="Arial"/>
                        </a:rPr>
                        <a:t>Unit </a:t>
                      </a:r>
                      <a:r>
                        <a:rPr lang="en" sz="2700" b="1" u="none" strike="noStrike" cap="none"/>
                        <a:t>4</a:t>
                      </a:r>
                      <a:endParaRPr sz="2700" b="1" u="none" strike="noStrike" cap="none">
                        <a:latin typeface="Arial"/>
                        <a:ea typeface="Arial"/>
                        <a:cs typeface="Arial"/>
                        <a:sym typeface="Arial"/>
                      </a:endParaRPr>
                    </a:p>
                  </a:txBody>
                  <a:tcPr marL="121900" marR="121900" marT="121900" marB="121900">
                    <a:solidFill>
                      <a:schemeClr val="lt1"/>
                    </a:solidFill>
                  </a:tcPr>
                </a:tc>
                <a:tc>
                  <a:txBody>
                    <a:bodyPr/>
                    <a:lstStyle/>
                    <a:p>
                      <a:pPr marL="0" marR="0" lvl="0" indent="0" algn="l" rtl="0">
                        <a:lnSpc>
                          <a:spcPct val="100000"/>
                        </a:lnSpc>
                        <a:spcBef>
                          <a:spcPts val="0"/>
                        </a:spcBef>
                        <a:spcAft>
                          <a:spcPts val="0"/>
                        </a:spcAft>
                        <a:buClr>
                          <a:schemeClr val="dk1"/>
                        </a:buClr>
                        <a:buSzPts val="1100"/>
                        <a:buFont typeface="Arial"/>
                        <a:buNone/>
                      </a:pPr>
                      <a:r>
                        <a:rPr lang="en" sz="2700" b="1" u="none" strike="noStrike" cap="none">
                          <a:solidFill>
                            <a:schemeClr val="dk1"/>
                          </a:solidFill>
                        </a:rPr>
                        <a:t>Implementing an Open Culture</a:t>
                      </a:r>
                      <a:endParaRPr sz="2700" b="1" u="none" strike="noStrike" cap="none">
                        <a:solidFill>
                          <a:schemeClr val="dk1"/>
                        </a:solidFill>
                      </a:endParaRPr>
                    </a:p>
                  </a:txBody>
                  <a:tcPr marL="121900" marR="121900" marT="121900" marB="121900">
                    <a:lnB w="9525" cap="flat" cmpd="sng">
                      <a:solidFill>
                        <a:srgbClr val="9E9E9E"/>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latin typeface="Arial"/>
                          <a:ea typeface="Arial"/>
                          <a:cs typeface="Arial"/>
                          <a:sym typeface="Arial"/>
                        </a:rPr>
                        <a:t>Topic 1</a:t>
                      </a:r>
                      <a:endParaRPr sz="2700" b="1" u="none" strike="noStrike" cap="none">
                        <a:latin typeface="Arial"/>
                        <a:ea typeface="Arial"/>
                        <a:cs typeface="Arial"/>
                        <a:sym typeface="Arial"/>
                      </a:endParaRPr>
                    </a:p>
                  </a:txBody>
                  <a:tcPr marL="121900" marR="121900" marT="121900" marB="121900">
                    <a:lnR w="9525" cap="flat" cmpd="sng">
                      <a:solidFill>
                        <a:srgbClr val="9E9E9E"/>
                      </a:solidFill>
                      <a:prstDash val="solid"/>
                      <a:round/>
                      <a:headEnd type="none" w="sm" len="sm"/>
                      <a:tailEnd type="none" w="sm" len="sm"/>
                    </a:lnR>
                  </a:tcPr>
                </a:tc>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t>Understanding Open Organisational Culture</a:t>
                      </a:r>
                      <a:endParaRPr sz="2700" b="1" u="none" strike="noStrike" cap="none">
                        <a:solidFill>
                          <a:srgbClr val="000000"/>
                        </a:solidFill>
                      </a:endParaRPr>
                    </a:p>
                  </a:txBody>
                  <a:tcPr marL="121900" marR="121900" marT="121900" marB="1219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solidFill>
                            <a:schemeClr val="dk1"/>
                          </a:solidFill>
                          <a:latin typeface="Arial"/>
                          <a:ea typeface="Arial"/>
                          <a:cs typeface="Arial"/>
                          <a:sym typeface="Arial"/>
                        </a:rPr>
                        <a:t>Topic 2</a:t>
                      </a:r>
                      <a:endParaRPr sz="2700" b="1" u="none" strike="noStrike" cap="none">
                        <a:latin typeface="Arial"/>
                        <a:ea typeface="Arial"/>
                        <a:cs typeface="Arial"/>
                        <a:sym typeface="Arial"/>
                      </a:endParaRPr>
                    </a:p>
                  </a:txBody>
                  <a:tcPr marL="121900" marR="121900" marT="121900" marB="121900">
                    <a:lnR w="9525" cap="flat" cmpd="sng">
                      <a:solidFill>
                        <a:srgbClr val="9E9E9E"/>
                      </a:solidFill>
                      <a:prstDash val="solid"/>
                      <a:round/>
                      <a:headEnd type="none" w="sm" len="sm"/>
                      <a:tailEnd type="none" w="sm" len="sm"/>
                    </a:lnR>
                  </a:tcPr>
                </a:tc>
                <a:tc>
                  <a:txBody>
                    <a:bodyPr/>
                    <a:lstStyle/>
                    <a:p>
                      <a:pPr marL="0" marR="0" lvl="0" indent="0" algn="l" rtl="0">
                        <a:lnSpc>
                          <a:spcPct val="100000"/>
                        </a:lnSpc>
                        <a:spcBef>
                          <a:spcPts val="0"/>
                        </a:spcBef>
                        <a:spcAft>
                          <a:spcPts val="0"/>
                        </a:spcAft>
                        <a:buClr>
                          <a:srgbClr val="000000"/>
                        </a:buClr>
                        <a:buSzPts val="1100"/>
                        <a:buFont typeface="Arial"/>
                        <a:buNone/>
                      </a:pPr>
                      <a:r>
                        <a:rPr lang="en" sz="2700" b="1" u="none" strike="noStrike" cap="none"/>
                        <a:t>Open Culture Supportive Management</a:t>
                      </a:r>
                      <a:endParaRPr sz="2700" b="1" i="0" u="none" strike="noStrike" cap="none">
                        <a:solidFill>
                          <a:srgbClr val="000000"/>
                        </a:solidFill>
                      </a:endParaRPr>
                    </a:p>
                  </a:txBody>
                  <a:tcPr marL="121900" marR="121900" marT="121900" marB="1219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3"/>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solidFill>
                            <a:schemeClr val="dk1"/>
                          </a:solidFill>
                          <a:latin typeface="Arial"/>
                          <a:ea typeface="Arial"/>
                          <a:cs typeface="Arial"/>
                          <a:sym typeface="Arial"/>
                        </a:rPr>
                        <a:t>Topic 3</a:t>
                      </a:r>
                      <a:endParaRPr sz="2700" b="1" u="none" strike="noStrike" cap="none">
                        <a:latin typeface="Arial"/>
                        <a:ea typeface="Arial"/>
                        <a:cs typeface="Arial"/>
                        <a:sym typeface="Arial"/>
                      </a:endParaRPr>
                    </a:p>
                  </a:txBody>
                  <a:tcPr marL="121900" marR="121900" marT="121900" marB="121900">
                    <a:lnR w="9525" cap="flat" cmpd="sng">
                      <a:solidFill>
                        <a:srgbClr val="9E9E9E"/>
                      </a:solidFill>
                      <a:prstDash val="solid"/>
                      <a:round/>
                      <a:headEnd type="none" w="sm" len="sm"/>
                      <a:tailEnd type="none" w="sm" len="sm"/>
                    </a:lnR>
                  </a:tcPr>
                </a:tc>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t>PDCA Cycle</a:t>
                      </a:r>
                      <a:endParaRPr sz="2700" b="1" u="none" strike="noStrike" cap="none">
                        <a:solidFill>
                          <a:srgbClr val="000000"/>
                        </a:solidFill>
                      </a:endParaRPr>
                    </a:p>
                  </a:txBody>
                  <a:tcPr marL="121900" marR="121900" marT="121900" marB="1219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4"/>
                  </a:ext>
                </a:extLst>
              </a:tr>
              <a:tr h="1056600">
                <a:tc>
                  <a:txBody>
                    <a:bodyPr/>
                    <a:lstStyle/>
                    <a:p>
                      <a:pPr marL="0" marR="0" lvl="0" indent="0" algn="l" rtl="0">
                        <a:lnSpc>
                          <a:spcPct val="100000"/>
                        </a:lnSpc>
                        <a:spcBef>
                          <a:spcPts val="0"/>
                        </a:spcBef>
                        <a:spcAft>
                          <a:spcPts val="0"/>
                        </a:spcAft>
                        <a:buClr>
                          <a:schemeClr val="dk1"/>
                        </a:buClr>
                        <a:buSzPts val="2000"/>
                        <a:buFont typeface="Arial"/>
                        <a:buNone/>
                      </a:pPr>
                      <a:r>
                        <a:rPr lang="en" sz="2700" b="1" u="none" strike="noStrike" cap="none">
                          <a:solidFill>
                            <a:schemeClr val="dk1"/>
                          </a:solidFill>
                        </a:rPr>
                        <a:t>Topic 4</a:t>
                      </a:r>
                      <a:endParaRPr sz="2700" b="1" u="none" strike="noStrike" cap="none">
                        <a:solidFill>
                          <a:schemeClr val="dk1"/>
                        </a:solidFill>
                      </a:endParaRPr>
                    </a:p>
                    <a:p>
                      <a:pPr marL="0" marR="0" lvl="0" indent="0" algn="l" rtl="0">
                        <a:lnSpc>
                          <a:spcPct val="100000"/>
                        </a:lnSpc>
                        <a:spcBef>
                          <a:spcPts val="0"/>
                        </a:spcBef>
                        <a:spcAft>
                          <a:spcPts val="0"/>
                        </a:spcAft>
                        <a:buClr>
                          <a:srgbClr val="000000"/>
                        </a:buClr>
                        <a:buSzPts val="2000"/>
                        <a:buFont typeface="Arial"/>
                        <a:buNone/>
                      </a:pPr>
                      <a:endParaRPr sz="2700" b="1" u="none" strike="noStrike" cap="none">
                        <a:solidFill>
                          <a:schemeClr val="dk1"/>
                        </a:solidFill>
                      </a:endParaRPr>
                    </a:p>
                  </a:txBody>
                  <a:tcPr marL="121900" marR="121900" marT="121900" marB="121900">
                    <a:lnR w="9525" cap="flat" cmpd="sng">
                      <a:solidFill>
                        <a:srgbClr val="9E9E9E"/>
                      </a:solidFill>
                      <a:prstDash val="solid"/>
                      <a:round/>
                      <a:headEnd type="none" w="sm" len="sm"/>
                      <a:tailEnd type="none" w="sm" len="sm"/>
                    </a:lnR>
                  </a:tcPr>
                </a:tc>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t>Open Culture and Innovation</a:t>
                      </a:r>
                      <a:endParaRPr sz="2700" b="1" u="none" strike="noStrike" cap="none">
                        <a:solidFill>
                          <a:srgbClr val="000000"/>
                        </a:solidFill>
                      </a:endParaRPr>
                    </a:p>
                  </a:txBody>
                  <a:tcPr marL="121900" marR="121900" marT="121900" marB="1219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5"/>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solidFill>
                            <a:schemeClr val="dk1"/>
                          </a:solidFill>
                          <a:latin typeface="Arial"/>
                          <a:ea typeface="Arial"/>
                          <a:cs typeface="Arial"/>
                          <a:sym typeface="Arial"/>
                        </a:rPr>
                        <a:t>Topic </a:t>
                      </a:r>
                      <a:r>
                        <a:rPr lang="en" sz="2700" b="1" u="none" strike="noStrike" cap="none">
                          <a:solidFill>
                            <a:schemeClr val="dk1"/>
                          </a:solidFill>
                        </a:rPr>
                        <a:t>5</a:t>
                      </a:r>
                      <a:endParaRPr sz="2700" b="1" u="none" strike="noStrike" cap="none">
                        <a:latin typeface="Arial"/>
                        <a:ea typeface="Arial"/>
                        <a:cs typeface="Arial"/>
                        <a:sym typeface="Arial"/>
                      </a:endParaRPr>
                    </a:p>
                  </a:txBody>
                  <a:tcPr marL="121900" marR="121900" marT="121900" marB="121900">
                    <a:lnR w="9525" cap="flat" cmpd="sng">
                      <a:solidFill>
                        <a:srgbClr val="9E9E9E"/>
                      </a:solidFill>
                      <a:prstDash val="solid"/>
                      <a:round/>
                      <a:headEnd type="none" w="sm" len="sm"/>
                      <a:tailEnd type="none" w="sm" len="sm"/>
                    </a:lnR>
                  </a:tcPr>
                </a:tc>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t>Aligning Internal and External Communication</a:t>
                      </a:r>
                      <a:endParaRPr sz="2700" b="1" u="none" strike="noStrike" cap="none">
                        <a:solidFill>
                          <a:srgbClr val="000000"/>
                        </a:solidFill>
                      </a:endParaRPr>
                    </a:p>
                  </a:txBody>
                  <a:tcPr marL="121900" marR="121900" marT="121900" marB="1219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graphicFrame>
        <p:nvGraphicFramePr>
          <p:cNvPr id="85" name="Google Shape;85;gf1e4bb1c82_0_10"/>
          <p:cNvGraphicFramePr/>
          <p:nvPr/>
        </p:nvGraphicFramePr>
        <p:xfrm>
          <a:off x="1270000" y="486893"/>
          <a:ext cx="9652000" cy="4754640"/>
        </p:xfrm>
        <a:graphic>
          <a:graphicData uri="http://schemas.openxmlformats.org/drawingml/2006/table">
            <a:tbl>
              <a:tblPr>
                <a:noFill/>
              </a:tblPr>
              <a:tblGrid>
                <a:gridCol w="2420500">
                  <a:extLst>
                    <a:ext uri="{9D8B030D-6E8A-4147-A177-3AD203B41FA5}">
                      <a16:colId xmlns:a16="http://schemas.microsoft.com/office/drawing/2014/main" val="20000"/>
                    </a:ext>
                  </a:extLst>
                </a:gridCol>
                <a:gridCol w="7231500">
                  <a:extLst>
                    <a:ext uri="{9D8B030D-6E8A-4147-A177-3AD203B41FA5}">
                      <a16:colId xmlns:a16="http://schemas.microsoft.com/office/drawing/2014/main" val="20001"/>
                    </a:ext>
                  </a:extLst>
                </a:gridCol>
              </a:tblGrid>
              <a:tr h="1056600">
                <a:tc gridSpan="2">
                  <a:txBody>
                    <a:bodyPr/>
                    <a:lstStyle/>
                    <a:p>
                      <a:pPr marL="0" marR="0" lvl="0" indent="0" algn="ctr" rtl="0">
                        <a:lnSpc>
                          <a:spcPct val="100000"/>
                        </a:lnSpc>
                        <a:spcBef>
                          <a:spcPts val="0"/>
                        </a:spcBef>
                        <a:spcAft>
                          <a:spcPts val="0"/>
                        </a:spcAft>
                        <a:buClr>
                          <a:srgbClr val="000000"/>
                        </a:buClr>
                        <a:buSzPts val="2000"/>
                        <a:buFont typeface="Arial"/>
                        <a:buNone/>
                      </a:pPr>
                      <a:r>
                        <a:rPr lang="en" sz="2700" b="1" u="none" strike="noStrike" cap="none">
                          <a:latin typeface="Arial"/>
                          <a:ea typeface="Arial"/>
                          <a:cs typeface="Arial"/>
                          <a:sym typeface="Arial"/>
                        </a:rPr>
                        <a:t>Module </a:t>
                      </a:r>
                      <a:r>
                        <a:rPr lang="en" sz="2700" b="1" u="none" strike="noStrike" cap="none"/>
                        <a:t>2</a:t>
                      </a:r>
                      <a:r>
                        <a:rPr lang="en" sz="2700" b="1" u="none" strike="noStrike" cap="none">
                          <a:latin typeface="Arial"/>
                          <a:ea typeface="Arial"/>
                          <a:cs typeface="Arial"/>
                          <a:sym typeface="Arial"/>
                        </a:rPr>
                        <a:t>: </a:t>
                      </a:r>
                      <a:br>
                        <a:rPr lang="en" sz="2700" b="1" u="none" strike="noStrike" cap="none">
                          <a:latin typeface="Arial"/>
                          <a:ea typeface="Arial"/>
                          <a:cs typeface="Arial"/>
                          <a:sym typeface="Arial"/>
                        </a:rPr>
                      </a:br>
                      <a:r>
                        <a:rPr lang="en" sz="2700" b="1" u="none" strike="noStrike" cap="none"/>
                        <a:t>Integrating CSR into the Overall Business Strategy</a:t>
                      </a:r>
                      <a:endParaRPr sz="2700" b="1" u="none" strike="noStrike" cap="none"/>
                    </a:p>
                  </a:txBody>
                  <a:tcPr marL="121900" marR="121900" marT="121900" marB="121900"/>
                </a:tc>
                <a:tc hMerge="1">
                  <a:txBody>
                    <a:bodyPr/>
                    <a:lstStyle/>
                    <a:p>
                      <a:endParaRPr lang="en-CY"/>
                    </a:p>
                  </a:txBody>
                  <a:tcPr/>
                </a:tc>
                <a:extLst>
                  <a:ext uri="{0D108BD9-81ED-4DB2-BD59-A6C34878D82A}">
                    <a16:rowId xmlns:a16="http://schemas.microsoft.com/office/drawing/2014/main" val="10000"/>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latin typeface="Arial"/>
                          <a:ea typeface="Arial"/>
                          <a:cs typeface="Arial"/>
                          <a:sym typeface="Arial"/>
                        </a:rPr>
                        <a:t>Unit </a:t>
                      </a:r>
                      <a:r>
                        <a:rPr lang="en" sz="2700" b="1" u="none" strike="noStrike" cap="none"/>
                        <a:t>5</a:t>
                      </a:r>
                      <a:endParaRPr sz="2700" b="1" u="none" strike="noStrike" cap="none">
                        <a:latin typeface="Arial"/>
                        <a:ea typeface="Arial"/>
                        <a:cs typeface="Arial"/>
                        <a:sym typeface="Arial"/>
                      </a:endParaRPr>
                    </a:p>
                  </a:txBody>
                  <a:tcPr marL="121900" marR="121900" marT="121900" marB="121900">
                    <a:solidFill>
                      <a:schemeClr val="lt1"/>
                    </a:solidFill>
                  </a:tcPr>
                </a:tc>
                <a:tc>
                  <a:txBody>
                    <a:bodyPr/>
                    <a:lstStyle/>
                    <a:p>
                      <a:pPr marL="0" marR="0" lvl="0" indent="0" algn="l" rtl="0">
                        <a:lnSpc>
                          <a:spcPct val="100000"/>
                        </a:lnSpc>
                        <a:spcBef>
                          <a:spcPts val="0"/>
                        </a:spcBef>
                        <a:spcAft>
                          <a:spcPts val="0"/>
                        </a:spcAft>
                        <a:buClr>
                          <a:schemeClr val="dk1"/>
                        </a:buClr>
                        <a:buSzPts val="1100"/>
                        <a:buFont typeface="Arial"/>
                        <a:buNone/>
                      </a:pPr>
                      <a:r>
                        <a:rPr lang="en" sz="2700" b="1" u="none" strike="noStrike" cap="none">
                          <a:solidFill>
                            <a:schemeClr val="dk1"/>
                          </a:solidFill>
                        </a:rPr>
                        <a:t>Use of Nudges</a:t>
                      </a:r>
                      <a:endParaRPr sz="2700" b="1" u="none" strike="noStrike" cap="none">
                        <a:solidFill>
                          <a:schemeClr val="dk1"/>
                        </a:solidFill>
                      </a:endParaRPr>
                    </a:p>
                  </a:txBody>
                  <a:tcPr marL="121900" marR="121900" marT="121900" marB="121900">
                    <a:lnB w="9525" cap="flat" cmpd="sng">
                      <a:solidFill>
                        <a:srgbClr val="9E9E9E"/>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latin typeface="Arial"/>
                          <a:ea typeface="Arial"/>
                          <a:cs typeface="Arial"/>
                          <a:sym typeface="Arial"/>
                        </a:rPr>
                        <a:t>Topic 1</a:t>
                      </a:r>
                      <a:endParaRPr sz="2700" b="1" u="none" strike="noStrike" cap="none">
                        <a:latin typeface="Arial"/>
                        <a:ea typeface="Arial"/>
                        <a:cs typeface="Arial"/>
                        <a:sym typeface="Arial"/>
                      </a:endParaRPr>
                    </a:p>
                  </a:txBody>
                  <a:tcPr marL="121900" marR="121900" marT="121900" marB="121900">
                    <a:lnR w="9525" cap="flat" cmpd="sng">
                      <a:solidFill>
                        <a:srgbClr val="9E9E9E"/>
                      </a:solidFill>
                      <a:prstDash val="solid"/>
                      <a:round/>
                      <a:headEnd type="none" w="sm" len="sm"/>
                      <a:tailEnd type="none" w="sm" len="sm"/>
                    </a:lnR>
                  </a:tcPr>
                </a:tc>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t>What are Behavioural Insights?</a:t>
                      </a:r>
                      <a:endParaRPr sz="2700" b="1" u="none" strike="noStrike" cap="none">
                        <a:solidFill>
                          <a:srgbClr val="000000"/>
                        </a:solidFill>
                      </a:endParaRPr>
                    </a:p>
                  </a:txBody>
                  <a:tcPr marL="121900" marR="121900" marT="121900" marB="1219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solidFill>
                            <a:schemeClr val="dk1"/>
                          </a:solidFill>
                          <a:latin typeface="Arial"/>
                          <a:ea typeface="Arial"/>
                          <a:cs typeface="Arial"/>
                          <a:sym typeface="Arial"/>
                        </a:rPr>
                        <a:t>Topic 2</a:t>
                      </a:r>
                      <a:endParaRPr sz="2700" b="1" u="none" strike="noStrike" cap="none">
                        <a:latin typeface="Arial"/>
                        <a:ea typeface="Arial"/>
                        <a:cs typeface="Arial"/>
                        <a:sym typeface="Arial"/>
                      </a:endParaRPr>
                    </a:p>
                  </a:txBody>
                  <a:tcPr marL="121900" marR="121900" marT="121900" marB="121900">
                    <a:lnR w="9525" cap="flat" cmpd="sng">
                      <a:solidFill>
                        <a:srgbClr val="9E9E9E"/>
                      </a:solidFill>
                      <a:prstDash val="solid"/>
                      <a:round/>
                      <a:headEnd type="none" w="sm" len="sm"/>
                      <a:tailEnd type="none" w="sm" len="sm"/>
                    </a:lnR>
                  </a:tcPr>
                </a:tc>
                <a:tc>
                  <a:txBody>
                    <a:bodyPr/>
                    <a:lstStyle/>
                    <a:p>
                      <a:pPr marL="0" marR="0" lvl="0" indent="0" algn="l" rtl="0">
                        <a:lnSpc>
                          <a:spcPct val="100000"/>
                        </a:lnSpc>
                        <a:spcBef>
                          <a:spcPts val="0"/>
                        </a:spcBef>
                        <a:spcAft>
                          <a:spcPts val="0"/>
                        </a:spcAft>
                        <a:buClr>
                          <a:srgbClr val="000000"/>
                        </a:buClr>
                        <a:buSzPts val="1100"/>
                        <a:buFont typeface="Arial"/>
                        <a:buNone/>
                      </a:pPr>
                      <a:r>
                        <a:rPr lang="en" sz="2700" b="1" u="none" strike="noStrike" cap="none"/>
                        <a:t>What is a Nudge?</a:t>
                      </a:r>
                      <a:endParaRPr sz="2700" b="1" i="0" u="none" strike="noStrike" cap="none">
                        <a:solidFill>
                          <a:srgbClr val="000000"/>
                        </a:solidFill>
                      </a:endParaRPr>
                    </a:p>
                  </a:txBody>
                  <a:tcPr marL="121900" marR="121900" marT="121900" marB="1219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3"/>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solidFill>
                            <a:schemeClr val="dk1"/>
                          </a:solidFill>
                          <a:latin typeface="Arial"/>
                          <a:ea typeface="Arial"/>
                          <a:cs typeface="Arial"/>
                          <a:sym typeface="Arial"/>
                        </a:rPr>
                        <a:t>Topic 3</a:t>
                      </a:r>
                      <a:endParaRPr sz="2700" b="1" u="none" strike="noStrike" cap="none">
                        <a:latin typeface="Arial"/>
                        <a:ea typeface="Arial"/>
                        <a:cs typeface="Arial"/>
                        <a:sym typeface="Arial"/>
                      </a:endParaRPr>
                    </a:p>
                  </a:txBody>
                  <a:tcPr marL="121900" marR="121900" marT="121900" marB="121900">
                    <a:lnR w="9525" cap="flat" cmpd="sng">
                      <a:solidFill>
                        <a:srgbClr val="9E9E9E"/>
                      </a:solidFill>
                      <a:prstDash val="solid"/>
                      <a:round/>
                      <a:headEnd type="none" w="sm" len="sm"/>
                      <a:tailEnd type="none" w="sm" len="sm"/>
                    </a:lnR>
                  </a:tcPr>
                </a:tc>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t>Advantages of Nudging</a:t>
                      </a:r>
                      <a:endParaRPr sz="2700" b="1" u="none" strike="noStrike" cap="none">
                        <a:solidFill>
                          <a:srgbClr val="000000"/>
                        </a:solidFill>
                      </a:endParaRPr>
                    </a:p>
                  </a:txBody>
                  <a:tcPr marL="121900" marR="121900" marT="121900" marB="1219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4"/>
                  </a:ext>
                </a:extLst>
              </a:tr>
              <a:tr h="1056600">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solidFill>
                            <a:schemeClr val="dk1"/>
                          </a:solidFill>
                        </a:rPr>
                        <a:t>Topic 4</a:t>
                      </a:r>
                      <a:endParaRPr sz="2700" b="1" u="none" strike="noStrike" cap="none">
                        <a:solidFill>
                          <a:schemeClr val="dk1"/>
                        </a:solidFill>
                      </a:endParaRPr>
                    </a:p>
                    <a:p>
                      <a:pPr marL="0" marR="0" lvl="0" indent="0" algn="l" rtl="0">
                        <a:lnSpc>
                          <a:spcPct val="100000"/>
                        </a:lnSpc>
                        <a:spcBef>
                          <a:spcPts val="0"/>
                        </a:spcBef>
                        <a:spcAft>
                          <a:spcPts val="0"/>
                        </a:spcAft>
                        <a:buClr>
                          <a:srgbClr val="000000"/>
                        </a:buClr>
                        <a:buSzPts val="2000"/>
                        <a:buFont typeface="Arial"/>
                        <a:buNone/>
                      </a:pPr>
                      <a:endParaRPr sz="2700" b="1" u="none" strike="noStrike" cap="none">
                        <a:solidFill>
                          <a:schemeClr val="dk1"/>
                        </a:solidFill>
                      </a:endParaRPr>
                    </a:p>
                  </a:txBody>
                  <a:tcPr marL="121900" marR="121900" marT="121900" marB="121900">
                    <a:lnR w="9525" cap="flat" cmpd="sng">
                      <a:solidFill>
                        <a:srgbClr val="9E9E9E"/>
                      </a:solidFill>
                      <a:prstDash val="solid"/>
                      <a:round/>
                      <a:headEnd type="none" w="sm" len="sm"/>
                      <a:tailEnd type="none" w="sm" len="sm"/>
                    </a:lnR>
                  </a:tcPr>
                </a:tc>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t>Examples of successful Nudges</a:t>
                      </a:r>
                      <a:endParaRPr sz="2700" b="1" u="none" strike="noStrike" cap="none">
                        <a:solidFill>
                          <a:srgbClr val="000000"/>
                        </a:solidFill>
                      </a:endParaRPr>
                    </a:p>
                  </a:txBody>
                  <a:tcPr marL="121900" marR="121900" marT="121900" marB="121900">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graphicFrame>
        <p:nvGraphicFramePr>
          <p:cNvPr id="90" name="Google Shape;90;p5"/>
          <p:cNvGraphicFramePr/>
          <p:nvPr/>
        </p:nvGraphicFramePr>
        <p:xfrm>
          <a:off x="1270000" y="486893"/>
          <a:ext cx="9652000" cy="655280"/>
        </p:xfrm>
        <a:graphic>
          <a:graphicData uri="http://schemas.openxmlformats.org/drawingml/2006/table">
            <a:tbl>
              <a:tblPr>
                <a:noFill/>
              </a:tblPr>
              <a:tblGrid>
                <a:gridCol w="9652000">
                  <a:extLst>
                    <a:ext uri="{9D8B030D-6E8A-4147-A177-3AD203B41FA5}">
                      <a16:colId xmlns:a16="http://schemas.microsoft.com/office/drawing/2014/main" val="20000"/>
                    </a:ext>
                  </a:extLst>
                </a:gridCol>
              </a:tblGrid>
              <a:tr h="651767">
                <a:tc>
                  <a:txBody>
                    <a:bodyPr/>
                    <a:lstStyle/>
                    <a:p>
                      <a:pPr marL="0" marR="0" lvl="0" indent="0" algn="ctr" rtl="0">
                        <a:lnSpc>
                          <a:spcPct val="100000"/>
                        </a:lnSpc>
                        <a:spcBef>
                          <a:spcPts val="0"/>
                        </a:spcBef>
                        <a:spcAft>
                          <a:spcPts val="0"/>
                        </a:spcAft>
                        <a:buClr>
                          <a:srgbClr val="000000"/>
                        </a:buClr>
                        <a:buSzPts val="2000"/>
                        <a:buFont typeface="Arial"/>
                        <a:buNone/>
                      </a:pPr>
                      <a:r>
                        <a:rPr lang="en" sz="2700" b="1" u="none" strike="noStrike" cap="none">
                          <a:latin typeface="Arial"/>
                          <a:ea typeface="Arial"/>
                          <a:cs typeface="Arial"/>
                          <a:sym typeface="Arial"/>
                        </a:rPr>
                        <a:t>Module </a:t>
                      </a:r>
                      <a:r>
                        <a:rPr lang="en" sz="2700" b="1" u="none" strike="noStrike" cap="none"/>
                        <a:t>2</a:t>
                      </a:r>
                      <a:r>
                        <a:rPr lang="en" sz="2700" b="1" u="none" strike="noStrike" cap="none">
                          <a:latin typeface="Arial"/>
                          <a:ea typeface="Arial"/>
                          <a:cs typeface="Arial"/>
                          <a:sym typeface="Arial"/>
                        </a:rPr>
                        <a:t>: </a:t>
                      </a:r>
                      <a:r>
                        <a:rPr lang="en" sz="2700" b="1" u="none" strike="noStrike" cap="none">
                          <a:solidFill>
                            <a:schemeClr val="dk1"/>
                          </a:solidFill>
                        </a:rPr>
                        <a:t>Integrating CSR into the Overall Business Strategy</a:t>
                      </a:r>
                      <a:endParaRPr sz="2700" b="1" u="none" strike="noStrike" cap="none">
                        <a:latin typeface="Arial"/>
                        <a:ea typeface="Arial"/>
                        <a:cs typeface="Arial"/>
                        <a:sym typeface="Arial"/>
                      </a:endParaRPr>
                    </a:p>
                  </a:txBody>
                  <a:tcPr marL="121900" marR="121900" marT="121900" marB="121900"/>
                </a:tc>
                <a:extLst>
                  <a:ext uri="{0D108BD9-81ED-4DB2-BD59-A6C34878D82A}">
                    <a16:rowId xmlns:a16="http://schemas.microsoft.com/office/drawing/2014/main" val="10000"/>
                  </a:ext>
                </a:extLst>
              </a:tr>
            </a:tbl>
          </a:graphicData>
        </a:graphic>
      </p:graphicFrame>
      <p:graphicFrame>
        <p:nvGraphicFramePr>
          <p:cNvPr id="91" name="Google Shape;91;p5"/>
          <p:cNvGraphicFramePr/>
          <p:nvPr/>
        </p:nvGraphicFramePr>
        <p:xfrm>
          <a:off x="1270000" y="1543491"/>
          <a:ext cx="9652000" cy="655280"/>
        </p:xfrm>
        <a:graphic>
          <a:graphicData uri="http://schemas.openxmlformats.org/drawingml/2006/table">
            <a:tbl>
              <a:tblPr>
                <a:noFill/>
              </a:tblPr>
              <a:tblGrid>
                <a:gridCol w="2420500">
                  <a:extLst>
                    <a:ext uri="{9D8B030D-6E8A-4147-A177-3AD203B41FA5}">
                      <a16:colId xmlns:a16="http://schemas.microsoft.com/office/drawing/2014/main" val="20000"/>
                    </a:ext>
                  </a:extLst>
                </a:gridCol>
                <a:gridCol w="7231500">
                  <a:extLst>
                    <a:ext uri="{9D8B030D-6E8A-4147-A177-3AD203B41FA5}">
                      <a16:colId xmlns:a16="http://schemas.microsoft.com/office/drawing/2014/main" val="20001"/>
                    </a:ext>
                  </a:extLst>
                </a:gridCol>
              </a:tblGrid>
              <a:tr h="650200">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t>23</a:t>
                      </a:r>
                      <a:endParaRPr sz="2700" b="1" u="none" strike="noStrike" cap="none">
                        <a:latin typeface="Arial"/>
                        <a:ea typeface="Arial"/>
                        <a:cs typeface="Arial"/>
                        <a:sym typeface="Arial"/>
                      </a:endParaRPr>
                    </a:p>
                  </a:txBody>
                  <a:tcPr marL="121900" marR="121900" marT="121900" marB="121900">
                    <a:solidFill>
                      <a:schemeClr val="lt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latin typeface="Arial"/>
                          <a:ea typeface="Arial"/>
                          <a:cs typeface="Arial"/>
                          <a:sym typeface="Arial"/>
                        </a:rPr>
                        <a:t>Activities</a:t>
                      </a:r>
                      <a:endParaRPr sz="2700" b="1" u="none" strike="noStrike" cap="none">
                        <a:latin typeface="Arial"/>
                        <a:ea typeface="Arial"/>
                        <a:cs typeface="Arial"/>
                        <a:sym typeface="Arial"/>
                      </a:endParaRPr>
                    </a:p>
                  </a:txBody>
                  <a:tcPr marL="121900" marR="121900" marT="121900" marB="121900">
                    <a:solidFill>
                      <a:schemeClr val="lt1"/>
                    </a:solidFill>
                  </a:tcPr>
                </a:tc>
                <a:extLst>
                  <a:ext uri="{0D108BD9-81ED-4DB2-BD59-A6C34878D82A}">
                    <a16:rowId xmlns:a16="http://schemas.microsoft.com/office/drawing/2014/main" val="10000"/>
                  </a:ext>
                </a:extLst>
              </a:tr>
            </a:tbl>
          </a:graphicData>
        </a:graphic>
      </p:graphicFrame>
      <p:graphicFrame>
        <p:nvGraphicFramePr>
          <p:cNvPr id="92" name="Google Shape;92;p5"/>
          <p:cNvGraphicFramePr/>
          <p:nvPr/>
        </p:nvGraphicFramePr>
        <p:xfrm>
          <a:off x="1270000" y="2193709"/>
          <a:ext cx="9652000" cy="1720967"/>
        </p:xfrm>
        <a:graphic>
          <a:graphicData uri="http://schemas.openxmlformats.org/drawingml/2006/table">
            <a:tbl>
              <a:tblPr>
                <a:noFill/>
              </a:tblPr>
              <a:tblGrid>
                <a:gridCol w="2420500">
                  <a:extLst>
                    <a:ext uri="{9D8B030D-6E8A-4147-A177-3AD203B41FA5}">
                      <a16:colId xmlns:a16="http://schemas.microsoft.com/office/drawing/2014/main" val="20000"/>
                    </a:ext>
                  </a:extLst>
                </a:gridCol>
                <a:gridCol w="7231500">
                  <a:extLst>
                    <a:ext uri="{9D8B030D-6E8A-4147-A177-3AD203B41FA5}">
                      <a16:colId xmlns:a16="http://schemas.microsoft.com/office/drawing/2014/main" val="20001"/>
                    </a:ext>
                  </a:extLst>
                </a:gridCol>
              </a:tblGrid>
              <a:tr h="1720967">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t>23</a:t>
                      </a:r>
                      <a:endParaRPr sz="2700" b="1" u="none" strike="noStrike" cap="none">
                        <a:latin typeface="Arial"/>
                        <a:ea typeface="Arial"/>
                        <a:cs typeface="Arial"/>
                        <a:sym typeface="Arial"/>
                      </a:endParaRPr>
                    </a:p>
                  </a:txBody>
                  <a:tcPr marL="121900" marR="121900" marT="121900" marB="121900">
                    <a:solidFill>
                      <a:schemeClr val="lt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latin typeface="Arial"/>
                          <a:ea typeface="Arial"/>
                          <a:cs typeface="Arial"/>
                          <a:sym typeface="Arial"/>
                        </a:rPr>
                        <a:t>References</a:t>
                      </a:r>
                      <a:endParaRPr sz="2700" b="1" u="none" strike="noStrike" cap="none">
                        <a:latin typeface="Arial"/>
                        <a:ea typeface="Arial"/>
                        <a:cs typeface="Arial"/>
                        <a:sym typeface="Arial"/>
                      </a:endParaRPr>
                    </a:p>
                  </a:txBody>
                  <a:tcPr marL="121900" marR="121900" marT="121900" marB="121900">
                    <a:solidFill>
                      <a:schemeClr val="lt1"/>
                    </a:solidFill>
                  </a:tcPr>
                </a:tc>
                <a:extLst>
                  <a:ext uri="{0D108BD9-81ED-4DB2-BD59-A6C34878D82A}">
                    <a16:rowId xmlns:a16="http://schemas.microsoft.com/office/drawing/2014/main" val="10000"/>
                  </a:ext>
                </a:extLst>
              </a:tr>
            </a:tbl>
          </a:graphicData>
        </a:graphic>
      </p:graphicFrame>
      <p:graphicFrame>
        <p:nvGraphicFramePr>
          <p:cNvPr id="93" name="Google Shape;93;p5"/>
          <p:cNvGraphicFramePr/>
          <p:nvPr/>
        </p:nvGraphicFramePr>
        <p:xfrm>
          <a:off x="1270000" y="2833716"/>
          <a:ext cx="9652000" cy="655280"/>
        </p:xfrm>
        <a:graphic>
          <a:graphicData uri="http://schemas.openxmlformats.org/drawingml/2006/table">
            <a:tbl>
              <a:tblPr>
                <a:noFill/>
              </a:tblPr>
              <a:tblGrid>
                <a:gridCol w="2420500">
                  <a:extLst>
                    <a:ext uri="{9D8B030D-6E8A-4147-A177-3AD203B41FA5}">
                      <a16:colId xmlns:a16="http://schemas.microsoft.com/office/drawing/2014/main" val="20000"/>
                    </a:ext>
                  </a:extLst>
                </a:gridCol>
                <a:gridCol w="7231500">
                  <a:extLst>
                    <a:ext uri="{9D8B030D-6E8A-4147-A177-3AD203B41FA5}">
                      <a16:colId xmlns:a16="http://schemas.microsoft.com/office/drawing/2014/main" val="20001"/>
                    </a:ext>
                  </a:extLst>
                </a:gridCol>
              </a:tblGrid>
              <a:tr h="650200">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t>8</a:t>
                      </a:r>
                      <a:endParaRPr sz="2700" b="1" u="none" strike="noStrike" cap="none">
                        <a:latin typeface="Arial"/>
                        <a:ea typeface="Arial"/>
                        <a:cs typeface="Arial"/>
                        <a:sym typeface="Arial"/>
                      </a:endParaRPr>
                    </a:p>
                  </a:txBody>
                  <a:tcPr marL="121900" marR="121900" marT="121900" marB="121900">
                    <a:solidFill>
                      <a:schemeClr val="lt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en" sz="2700" b="1" u="none" strike="noStrike" cap="none">
                          <a:latin typeface="Arial"/>
                          <a:ea typeface="Arial"/>
                          <a:cs typeface="Arial"/>
                          <a:sym typeface="Arial"/>
                        </a:rPr>
                        <a:t>Further readings</a:t>
                      </a:r>
                      <a:endParaRPr sz="2700" b="1" u="none" strike="noStrike" cap="none">
                        <a:latin typeface="Arial"/>
                        <a:ea typeface="Arial"/>
                        <a:cs typeface="Arial"/>
                        <a:sym typeface="Arial"/>
                      </a:endParaRPr>
                    </a:p>
                  </a:txBody>
                  <a:tcPr marL="121900" marR="121900" marT="121900" marB="121900">
                    <a:solidFill>
                      <a:schemeClr val="lt1"/>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415611" y="992767"/>
            <a:ext cx="11360800" cy="2736800"/>
          </a:xfrm>
          <a:prstGeom prst="rect">
            <a:avLst/>
          </a:prstGeom>
        </p:spPr>
        <p:txBody>
          <a:bodyPr spcFirstLastPara="1" vert="horz" wrap="square" lIns="121900" tIns="121900" rIns="121900" bIns="121900" rtlCol="0" anchor="b" anchorCtr="0">
            <a:noAutofit/>
          </a:bodyPr>
          <a:lstStyle/>
          <a:p>
            <a:pPr lvl="0"/>
            <a:br>
              <a:rPr lang="en-GB" sz="2667" b="1" i="1" dirty="0">
                <a:solidFill>
                  <a:srgbClr val="FF0000"/>
                </a:solidFill>
                <a:ea typeface="Calibri"/>
                <a:cs typeface="Calibri"/>
                <a:sym typeface="Calibri"/>
              </a:rPr>
            </a:br>
            <a:br>
              <a:rPr lang="en-GB" sz="2667" b="1" i="1" dirty="0">
                <a:solidFill>
                  <a:srgbClr val="FF0000"/>
                </a:solidFill>
                <a:ea typeface="Calibri"/>
                <a:cs typeface="Calibri"/>
                <a:sym typeface="Calibri"/>
              </a:rPr>
            </a:br>
            <a:br>
              <a:rPr lang="en-GB" sz="2667" b="1" i="1" dirty="0">
                <a:solidFill>
                  <a:srgbClr val="FF0000"/>
                </a:solidFill>
                <a:ea typeface="Calibri"/>
                <a:cs typeface="Calibri"/>
                <a:sym typeface="Calibri"/>
              </a:rPr>
            </a:br>
            <a:br>
              <a:rPr lang="en-GB" sz="2667" b="1" i="1" dirty="0">
                <a:solidFill>
                  <a:srgbClr val="FF0000"/>
                </a:solidFill>
                <a:ea typeface="Calibri"/>
                <a:cs typeface="Calibri"/>
                <a:sym typeface="Calibri"/>
              </a:rPr>
            </a:br>
            <a:r>
              <a:rPr lang="en" sz="2667" b="1" dirty="0">
                <a:ea typeface="Calibri"/>
                <a:cs typeface="Calibri"/>
                <a:sym typeface="Calibri"/>
              </a:rPr>
              <a:t>Module 3</a:t>
            </a:r>
            <a:endParaRPr dirty="0">
              <a:latin typeface="+mj-lt"/>
            </a:endParaRPr>
          </a:p>
        </p:txBody>
      </p:sp>
      <p:sp>
        <p:nvSpPr>
          <p:cNvPr id="55" name="Google Shape;55;p13"/>
          <p:cNvSpPr txBox="1">
            <a:spLocks noGrp="1"/>
          </p:cNvSpPr>
          <p:nvPr>
            <p:ph type="subTitle" idx="1"/>
          </p:nvPr>
        </p:nvSpPr>
        <p:spPr>
          <a:xfrm>
            <a:off x="415600" y="3778833"/>
            <a:ext cx="11360800" cy="1056800"/>
          </a:xfrm>
          <a:prstGeom prst="rect">
            <a:avLst/>
          </a:prstGeom>
        </p:spPr>
        <p:txBody>
          <a:bodyPr spcFirstLastPara="1" vert="horz" wrap="square" lIns="121900" tIns="121900" rIns="121900" bIns="121900" rtlCol="0" anchor="t" anchorCtr="0">
            <a:noAutofit/>
          </a:bodyPr>
          <a:lstStyle/>
          <a:p>
            <a:pPr>
              <a:lnSpc>
                <a:spcPct val="100000"/>
              </a:lnSpc>
              <a:spcBef>
                <a:spcPts val="0"/>
              </a:spcBef>
              <a:buSzPts val="2800"/>
            </a:pPr>
            <a:r>
              <a:rPr lang="en-US" sz="2667" b="1" dirty="0">
                <a:solidFill>
                  <a:schemeClr val="dk1"/>
                </a:solidFill>
              </a:rPr>
              <a:t>Impact evaluation mechanisms and analytical tools</a:t>
            </a:r>
          </a:p>
          <a:p>
            <a:pPr>
              <a:lnSpc>
                <a:spcPct val="100000"/>
              </a:lnSpc>
              <a:spcBef>
                <a:spcPts val="0"/>
              </a:spcBef>
              <a:buClr>
                <a:schemeClr val="dk1"/>
              </a:buClr>
              <a:buSzPts val="2800"/>
            </a:pPr>
            <a:r>
              <a:rPr lang="en-US" sz="2667" b="1" dirty="0">
                <a:solidFill>
                  <a:schemeClr val="dk1"/>
                </a:solidFill>
              </a:rPr>
              <a:t>for sustainability practices</a:t>
            </a:r>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48AC5C-41EC-50E6-B798-BD027D5A1557}"/>
              </a:ext>
            </a:extLst>
          </p:cNvPr>
          <p:cNvSpPr txBox="1"/>
          <p:nvPr/>
        </p:nvSpPr>
        <p:spPr>
          <a:xfrm>
            <a:off x="1215342" y="2002420"/>
            <a:ext cx="10666831" cy="3554819"/>
          </a:xfrm>
          <a:prstGeom prst="rect">
            <a:avLst/>
          </a:prstGeom>
          <a:noFill/>
        </p:spPr>
        <p:txBody>
          <a:bodyPr wrap="none" rtlCol="0">
            <a:spAutoFit/>
          </a:bodyPr>
          <a:lstStyle/>
          <a:p>
            <a:r>
              <a:rPr lang="en-US" sz="2500" b="1" dirty="0"/>
              <a:t>TABLE OF CONTENTS</a:t>
            </a:r>
          </a:p>
          <a:p>
            <a:r>
              <a:rPr lang="en-US" sz="2500" b="1" dirty="0"/>
              <a:t>Modules</a:t>
            </a:r>
          </a:p>
          <a:p>
            <a:endParaRPr lang="en-US" sz="2500" dirty="0"/>
          </a:p>
          <a:p>
            <a:r>
              <a:rPr lang="en-US" sz="2500" dirty="0"/>
              <a:t>1. General Awareness-raising of CSR</a:t>
            </a:r>
          </a:p>
          <a:p>
            <a:r>
              <a:rPr lang="en-US" sz="2500" dirty="0"/>
              <a:t>2. Integrating CSR into the Overall Business Strategy</a:t>
            </a:r>
          </a:p>
          <a:p>
            <a:r>
              <a:rPr lang="en-US" sz="2500" dirty="0"/>
              <a:t>3. Impact Evaluation Mechanisms and Analytical Tools for Sustainability Practices</a:t>
            </a:r>
          </a:p>
          <a:p>
            <a:r>
              <a:rPr lang="en-US" sz="2500" dirty="0"/>
              <a:t>4. CSR-related Marketing and Communication</a:t>
            </a:r>
          </a:p>
          <a:p>
            <a:r>
              <a:rPr lang="en-US" sz="2500" dirty="0"/>
              <a:t>5. Stakeholder Management.</a:t>
            </a:r>
          </a:p>
          <a:p>
            <a:endParaRPr lang="en-CY" sz="2500" dirty="0"/>
          </a:p>
        </p:txBody>
      </p:sp>
    </p:spTree>
    <p:extLst>
      <p:ext uri="{BB962C8B-B14F-4D97-AF65-F5344CB8AC3E}">
        <p14:creationId xmlns:p14="http://schemas.microsoft.com/office/powerpoint/2010/main" val="955435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graphicFrame>
        <p:nvGraphicFramePr>
          <p:cNvPr id="60" name="Google Shape;60;p14"/>
          <p:cNvGraphicFramePr/>
          <p:nvPr/>
        </p:nvGraphicFramePr>
        <p:xfrm>
          <a:off x="794159" y="401033"/>
          <a:ext cx="10346421" cy="5989080"/>
        </p:xfrm>
        <a:graphic>
          <a:graphicData uri="http://schemas.openxmlformats.org/drawingml/2006/table">
            <a:tbl>
              <a:tblPr>
                <a:noFill/>
              </a:tblPr>
              <a:tblGrid>
                <a:gridCol w="2594645">
                  <a:extLst>
                    <a:ext uri="{9D8B030D-6E8A-4147-A177-3AD203B41FA5}">
                      <a16:colId xmlns:a16="http://schemas.microsoft.com/office/drawing/2014/main" val="20000"/>
                    </a:ext>
                  </a:extLst>
                </a:gridCol>
                <a:gridCol w="7751776">
                  <a:extLst>
                    <a:ext uri="{9D8B030D-6E8A-4147-A177-3AD203B41FA5}">
                      <a16:colId xmlns:a16="http://schemas.microsoft.com/office/drawing/2014/main" val="20001"/>
                    </a:ext>
                  </a:extLst>
                </a:gridCol>
              </a:tblGrid>
              <a:tr h="1056600">
                <a:tc gridSpan="2">
                  <a:txBody>
                    <a:bodyPr/>
                    <a:lstStyle/>
                    <a:p>
                      <a:pPr marL="0" marR="0" lvl="0" indent="0" algn="ctr" rtl="0">
                        <a:lnSpc>
                          <a:spcPct val="100000"/>
                        </a:lnSpc>
                        <a:spcBef>
                          <a:spcPts val="0"/>
                        </a:spcBef>
                        <a:spcAft>
                          <a:spcPts val="0"/>
                        </a:spcAft>
                        <a:buClr>
                          <a:srgbClr val="000000"/>
                        </a:buClr>
                        <a:buSzPts val="2000"/>
                        <a:buFont typeface="Arial"/>
                        <a:buNone/>
                      </a:pPr>
                      <a:r>
                        <a:rPr lang="en-US" sz="2700" b="1" u="none" strike="noStrike" cap="none" dirty="0">
                          <a:solidFill>
                            <a:schemeClr val="dk1"/>
                          </a:solidFill>
                        </a:rPr>
                        <a:t>Module 3 : Impact evaluation mechanisms and analytical tools for sustainability practices</a:t>
                      </a:r>
                    </a:p>
                  </a:txBody>
                  <a:tcPr marL="121900" marR="121900" marT="121900" marB="121900"/>
                </a:tc>
                <a:tc hMerge="1">
                  <a:txBody>
                    <a:bodyPr/>
                    <a:lstStyle/>
                    <a:p>
                      <a:endParaRPr lang="el-GR"/>
                    </a:p>
                  </a:txBody>
                  <a:tcPr/>
                </a:tc>
                <a:extLst>
                  <a:ext uri="{0D108BD9-81ED-4DB2-BD59-A6C34878D82A}">
                    <a16:rowId xmlns:a16="http://schemas.microsoft.com/office/drawing/2014/main" val="10000"/>
                  </a:ext>
                </a:extLst>
              </a:tr>
              <a:tr h="650200">
                <a:tc>
                  <a:txBody>
                    <a:bodyPr/>
                    <a:lstStyle/>
                    <a:p>
                      <a:pPr marL="0" lvl="0" indent="0" algn="l" rtl="0">
                        <a:spcBef>
                          <a:spcPts val="0"/>
                        </a:spcBef>
                        <a:spcAft>
                          <a:spcPts val="0"/>
                        </a:spcAft>
                        <a:buNone/>
                      </a:pPr>
                      <a:endParaRPr sz="2700" b="1" dirty="0">
                        <a:latin typeface="+mj-lt"/>
                        <a:cs typeface="Calibri" panose="020F0502020204030204" pitchFamily="34" charset="0"/>
                      </a:endParaRPr>
                    </a:p>
                  </a:txBody>
                  <a:tcPr marL="121900" marR="121900" marT="121900" marB="121900">
                    <a:solidFill>
                      <a:schemeClr val="bg1"/>
                    </a:solidFill>
                  </a:tcPr>
                </a:tc>
                <a:tc>
                  <a:txBody>
                    <a:bodyPr/>
                    <a:lstStyle/>
                    <a:p>
                      <a:pPr marL="0" lvl="0" indent="0" algn="l" rtl="0">
                        <a:spcBef>
                          <a:spcPts val="0"/>
                        </a:spcBef>
                        <a:spcAft>
                          <a:spcPts val="0"/>
                        </a:spcAft>
                        <a:buNone/>
                      </a:pPr>
                      <a:r>
                        <a:rPr lang="en" sz="2700" b="1" dirty="0">
                          <a:latin typeface="+mj-lt"/>
                          <a:cs typeface="Calibri" panose="020F0502020204030204" pitchFamily="34" charset="0"/>
                        </a:rPr>
                        <a:t>Learning Objectives</a:t>
                      </a:r>
                      <a:endParaRPr sz="2700" b="1" dirty="0">
                        <a:latin typeface="+mj-lt"/>
                        <a:cs typeface="Calibri" panose="020F0502020204030204" pitchFamily="34" charset="0"/>
                      </a:endParaRPr>
                    </a:p>
                  </a:txBody>
                  <a:tcPr marL="121900" marR="121900" marT="121900" marB="121900">
                    <a:solidFill>
                      <a:schemeClr val="bg1"/>
                    </a:solidFill>
                  </a:tcPr>
                </a:tc>
                <a:extLst>
                  <a:ext uri="{0D108BD9-81ED-4DB2-BD59-A6C34878D82A}">
                    <a16:rowId xmlns:a16="http://schemas.microsoft.com/office/drawing/2014/main" val="10001"/>
                  </a:ext>
                </a:extLst>
              </a:tr>
              <a:tr h="650200">
                <a:tc>
                  <a:txBody>
                    <a:bodyPr/>
                    <a:lstStyle/>
                    <a:p>
                      <a:pPr marL="0" lvl="0" indent="0" algn="l" rtl="0">
                        <a:spcBef>
                          <a:spcPts val="0"/>
                        </a:spcBef>
                        <a:spcAft>
                          <a:spcPts val="0"/>
                        </a:spcAft>
                        <a:buNone/>
                      </a:pPr>
                      <a:r>
                        <a:rPr lang="en" sz="2700" b="1" dirty="0">
                          <a:latin typeface="+mj-lt"/>
                          <a:cs typeface="Calibri" panose="020F0502020204030204" pitchFamily="34" charset="0"/>
                        </a:rPr>
                        <a:t>Unit 1</a:t>
                      </a:r>
                      <a:endParaRPr sz="2700" b="1" dirty="0">
                        <a:latin typeface="+mj-lt"/>
                        <a:cs typeface="Calibri" panose="020F0502020204030204" pitchFamily="34" charset="0"/>
                      </a:endParaRPr>
                    </a:p>
                  </a:txBody>
                  <a:tcPr marL="121900" marR="121900" marT="121900" marB="121900"/>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it-IT" sz="2700" b="1" u="none" strike="noStrike" cap="none" dirty="0">
                          <a:solidFill>
                            <a:schemeClr val="dk1"/>
                          </a:solidFill>
                        </a:rPr>
                        <a:t>Who </a:t>
                      </a:r>
                      <a:r>
                        <a:rPr lang="it-IT" sz="2700" b="1" u="none" strike="noStrike" cap="none" dirty="0" err="1">
                          <a:solidFill>
                            <a:schemeClr val="dk1"/>
                          </a:solidFill>
                        </a:rPr>
                        <a:t>produces</a:t>
                      </a:r>
                      <a:r>
                        <a:rPr lang="it-IT" sz="2700" b="1" u="none" strike="noStrike" cap="none" dirty="0">
                          <a:solidFill>
                            <a:schemeClr val="dk1"/>
                          </a:solidFill>
                        </a:rPr>
                        <a:t> </a:t>
                      </a:r>
                      <a:r>
                        <a:rPr lang="it-IT" sz="2700" b="1" u="none" strike="noStrike" cap="none" dirty="0" err="1">
                          <a:solidFill>
                            <a:schemeClr val="dk1"/>
                          </a:solidFill>
                        </a:rPr>
                        <a:t>socio-economic</a:t>
                      </a:r>
                      <a:r>
                        <a:rPr lang="it-IT" sz="2700" b="1" u="none" strike="noStrike" cap="none" dirty="0">
                          <a:solidFill>
                            <a:schemeClr val="dk1"/>
                          </a:solidFill>
                        </a:rPr>
                        <a:t> </a:t>
                      </a:r>
                      <a:r>
                        <a:rPr lang="it-IT" sz="2700" b="1" u="none" strike="noStrike" cap="none" dirty="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lc="http://schemas.openxmlformats.org/drawingml/2006/lockedCanvas" textRoundtripDataId="1"/>
                            </a:ext>
                          </a:extLst>
                        </a:rPr>
                        <a:t>impact</a:t>
                      </a:r>
                      <a:r>
                        <a:rPr lang="it-IT" sz="2700" b="1" u="none" strike="noStrike" cap="none" dirty="0">
                          <a:solidFill>
                            <a:schemeClr val="dk1"/>
                          </a:solidFill>
                        </a:rPr>
                        <a:t>?</a:t>
                      </a:r>
                      <a:endParaRPr lang="it-IT" sz="2700" b="1" u="none" strike="noStrike" cap="none" dirty="0"/>
                    </a:p>
                  </a:txBody>
                  <a:tcPr marL="121900" marR="121900" marT="121900" marB="121900"/>
                </a:tc>
                <a:extLst>
                  <a:ext uri="{0D108BD9-81ED-4DB2-BD59-A6C34878D82A}">
                    <a16:rowId xmlns:a16="http://schemas.microsoft.com/office/drawing/2014/main" val="10002"/>
                  </a:ext>
                </a:extLst>
              </a:tr>
              <a:tr h="1463000">
                <a:tc>
                  <a:txBody>
                    <a:bodyPr/>
                    <a:lstStyle/>
                    <a:p>
                      <a:pPr marL="0" lvl="0" indent="0" algn="l" rtl="0">
                        <a:spcBef>
                          <a:spcPts val="0"/>
                        </a:spcBef>
                        <a:spcAft>
                          <a:spcPts val="0"/>
                        </a:spcAft>
                        <a:buClr>
                          <a:schemeClr val="dk1"/>
                        </a:buClr>
                        <a:buSzPts val="1100"/>
                        <a:buFont typeface="Arial"/>
                        <a:buNone/>
                      </a:pPr>
                      <a:r>
                        <a:rPr lang="en" sz="2700" b="1" dirty="0">
                          <a:solidFill>
                            <a:schemeClr val="dk1"/>
                          </a:solidFill>
                          <a:latin typeface="+mj-lt"/>
                          <a:cs typeface="Calibri" panose="020F0502020204030204" pitchFamily="34" charset="0"/>
                        </a:rPr>
                        <a:t>Topic 1</a:t>
                      </a:r>
                      <a:endParaRPr sz="2700" b="1" dirty="0">
                        <a:latin typeface="+mj-lt"/>
                        <a:cs typeface="Calibri" panose="020F0502020204030204" pitchFamily="34" charset="0"/>
                      </a:endParaRPr>
                    </a:p>
                  </a:txBody>
                  <a:tcPr marL="121900" marR="121900" marT="121900" marB="121900"/>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sz="2700" b="1" u="none" strike="noStrike" cap="none" dirty="0">
                          <a:solidFill>
                            <a:schemeClr val="dk1"/>
                          </a:solidFill>
                        </a:rPr>
                        <a:t>The </a:t>
                      </a:r>
                      <a:r>
                        <a:rPr lang="en-US" sz="2700" b="1" u="none" strike="noStrike" cap="none" dirty="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lc="http://schemas.openxmlformats.org/drawingml/2006/lockedCanvas" textRoundtripDataId="2"/>
                            </a:ext>
                          </a:extLst>
                        </a:rPr>
                        <a:t>importance</a:t>
                      </a:r>
                      <a:r>
                        <a:rPr lang="en-US" sz="2700" b="1" u="none" strike="noStrike" cap="none" dirty="0">
                          <a:solidFill>
                            <a:schemeClr val="dk1"/>
                          </a:solidFill>
                        </a:rPr>
                        <a:t> of measuring positive and negative impact of business activity in the context of startups locally and internationally</a:t>
                      </a:r>
                      <a:r>
                        <a:rPr lang="en-US" sz="2700" b="1" u="none" strike="noStrike" cap="none" dirty="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lc="http://schemas.openxmlformats.org/drawingml/2006/lockedCanvas" textRoundtripDataId="3"/>
                            </a:ext>
                          </a:extLst>
                        </a:rPr>
                        <a:t>.</a:t>
                      </a:r>
                      <a:endParaRPr lang="en-US" sz="2700" b="1" u="none" strike="noStrike" cap="none" dirty="0"/>
                    </a:p>
                  </a:txBody>
                  <a:tcPr marL="121900" marR="121900" marT="121900" marB="121900"/>
                </a:tc>
                <a:extLst>
                  <a:ext uri="{0D108BD9-81ED-4DB2-BD59-A6C34878D82A}">
                    <a16:rowId xmlns:a16="http://schemas.microsoft.com/office/drawing/2014/main" val="10003"/>
                  </a:ext>
                </a:extLst>
              </a:tr>
              <a:tr h="1056600">
                <a:tc>
                  <a:txBody>
                    <a:bodyPr/>
                    <a:lstStyle/>
                    <a:p>
                      <a:pPr marL="0" lvl="0" indent="0" algn="l" rtl="0">
                        <a:spcBef>
                          <a:spcPts val="0"/>
                        </a:spcBef>
                        <a:spcAft>
                          <a:spcPts val="0"/>
                        </a:spcAft>
                        <a:buClr>
                          <a:schemeClr val="dk1"/>
                        </a:buClr>
                        <a:buSzPts val="1100"/>
                        <a:buFont typeface="Arial"/>
                        <a:buNone/>
                      </a:pPr>
                      <a:r>
                        <a:rPr lang="en" sz="2700" b="1" dirty="0">
                          <a:solidFill>
                            <a:schemeClr val="dk1"/>
                          </a:solidFill>
                          <a:latin typeface="+mj-lt"/>
                          <a:cs typeface="Calibri" panose="020F0502020204030204" pitchFamily="34" charset="0"/>
                        </a:rPr>
                        <a:t>Topic 2</a:t>
                      </a:r>
                      <a:endParaRPr sz="2700" b="1" dirty="0">
                        <a:latin typeface="+mj-lt"/>
                        <a:cs typeface="Calibri" panose="020F0502020204030204" pitchFamily="34" charset="0"/>
                      </a:endParaRPr>
                    </a:p>
                  </a:txBody>
                  <a:tcPr marL="121900" marR="121900" marT="121900" marB="121900"/>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sz="2700" b="1" u="none" strike="noStrike" cap="none" dirty="0">
                          <a:solidFill>
                            <a:schemeClr val="dk1"/>
                          </a:solidFill>
                        </a:rPr>
                        <a:t>Benefits of measuring social impact in the external context (local and international).</a:t>
                      </a:r>
                      <a:endParaRPr lang="en-US" sz="2700" b="1" u="none" strike="noStrike" cap="none" dirty="0"/>
                    </a:p>
                  </a:txBody>
                  <a:tcPr marL="121900" marR="121900" marT="121900" marB="121900"/>
                </a:tc>
                <a:extLst>
                  <a:ext uri="{0D108BD9-81ED-4DB2-BD59-A6C34878D82A}">
                    <a16:rowId xmlns:a16="http://schemas.microsoft.com/office/drawing/2014/main" val="10004"/>
                  </a:ext>
                </a:extLst>
              </a:tr>
              <a:tr h="1056600">
                <a:tc>
                  <a:txBody>
                    <a:bodyPr/>
                    <a:lstStyle/>
                    <a:p>
                      <a:pPr marL="0" lvl="0" indent="0" algn="l" rtl="0">
                        <a:spcBef>
                          <a:spcPts val="0"/>
                        </a:spcBef>
                        <a:spcAft>
                          <a:spcPts val="0"/>
                        </a:spcAft>
                        <a:buClr>
                          <a:schemeClr val="dk1"/>
                        </a:buClr>
                        <a:buSzPts val="1100"/>
                        <a:buFont typeface="Arial"/>
                        <a:buNone/>
                      </a:pPr>
                      <a:r>
                        <a:rPr lang="it-IT" sz="2700" b="1" dirty="0" err="1">
                          <a:latin typeface="+mj-lt"/>
                          <a:cs typeface="Calibri" panose="020F0502020204030204" pitchFamily="34" charset="0"/>
                        </a:rPr>
                        <a:t>Topic</a:t>
                      </a:r>
                      <a:r>
                        <a:rPr lang="it-IT" sz="2700" b="1" dirty="0">
                          <a:latin typeface="+mj-lt"/>
                          <a:cs typeface="Calibri" panose="020F0502020204030204" pitchFamily="34" charset="0"/>
                        </a:rPr>
                        <a:t> 3</a:t>
                      </a:r>
                      <a:endParaRPr sz="2700" b="1" dirty="0">
                        <a:latin typeface="+mj-lt"/>
                        <a:cs typeface="Calibri" panose="020F0502020204030204" pitchFamily="34" charset="0"/>
                      </a:endParaRPr>
                    </a:p>
                  </a:txBody>
                  <a:tcPr marL="121900" marR="121900" marT="121900" marB="121900"/>
                </a:tc>
                <a:tc>
                  <a:txBody>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sz="2700" b="1" u="none" strike="noStrike" cap="none" dirty="0">
                          <a:solidFill>
                            <a:schemeClr val="dk1"/>
                          </a:solidFill>
                        </a:rPr>
                        <a:t>Consequences of social impact measurement within the company: additional benefits.</a:t>
                      </a:r>
                    </a:p>
                  </a:txBody>
                  <a:tcPr marL="121900" marR="121900" marT="121900" marB="121900"/>
                </a:tc>
                <a:extLst>
                  <a:ext uri="{0D108BD9-81ED-4DB2-BD59-A6C34878D82A}">
                    <a16:rowId xmlns:a16="http://schemas.microsoft.com/office/drawing/2014/main" val="2561673138"/>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graphicFrame>
        <p:nvGraphicFramePr>
          <p:cNvPr id="65" name="Google Shape;65;p15"/>
          <p:cNvGraphicFramePr/>
          <p:nvPr/>
        </p:nvGraphicFramePr>
        <p:xfrm>
          <a:off x="1270000" y="486893"/>
          <a:ext cx="9652000" cy="4510840"/>
        </p:xfrm>
        <a:graphic>
          <a:graphicData uri="http://schemas.openxmlformats.org/drawingml/2006/table">
            <a:tbl>
              <a:tblPr>
                <a:noFill/>
              </a:tblPr>
              <a:tblGrid>
                <a:gridCol w="2420500">
                  <a:extLst>
                    <a:ext uri="{9D8B030D-6E8A-4147-A177-3AD203B41FA5}">
                      <a16:colId xmlns:a16="http://schemas.microsoft.com/office/drawing/2014/main" val="20000"/>
                    </a:ext>
                  </a:extLst>
                </a:gridCol>
                <a:gridCol w="7231500">
                  <a:extLst>
                    <a:ext uri="{9D8B030D-6E8A-4147-A177-3AD203B41FA5}">
                      <a16:colId xmlns:a16="http://schemas.microsoft.com/office/drawing/2014/main" val="20001"/>
                    </a:ext>
                  </a:extLst>
                </a:gridCol>
              </a:tblGrid>
              <a:tr h="1056600">
                <a:tc gridSpan="2">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2700" b="1" u="none" strike="noStrike" cap="none" dirty="0">
                          <a:solidFill>
                            <a:schemeClr val="dk1"/>
                          </a:solidFill>
                        </a:rPr>
                        <a:t>Module 3 : Impact evaluation mechanisms and analytical tools for sustainability practices</a:t>
                      </a:r>
                    </a:p>
                  </a:txBody>
                  <a:tcPr marL="121900" marR="121900" marT="121900" marB="121900"/>
                </a:tc>
                <a:tc hMerge="1">
                  <a:txBody>
                    <a:bodyPr/>
                    <a:lstStyle/>
                    <a:p>
                      <a:endParaRPr lang="el-GR"/>
                    </a:p>
                  </a:txBody>
                  <a:tcPr/>
                </a:tc>
                <a:extLst>
                  <a:ext uri="{0D108BD9-81ED-4DB2-BD59-A6C34878D82A}">
                    <a16:rowId xmlns:a16="http://schemas.microsoft.com/office/drawing/2014/main" val="10000"/>
                  </a:ext>
                </a:extLst>
              </a:tr>
              <a:tr h="1463000">
                <a:tc>
                  <a:txBody>
                    <a:bodyPr/>
                    <a:lstStyle/>
                    <a:p>
                      <a:pPr marL="0" lvl="0" indent="0" algn="l" rtl="0">
                        <a:spcBef>
                          <a:spcPts val="0"/>
                        </a:spcBef>
                        <a:spcAft>
                          <a:spcPts val="0"/>
                        </a:spcAft>
                        <a:buNone/>
                      </a:pPr>
                      <a:r>
                        <a:rPr lang="en" sz="2700" b="1">
                          <a:latin typeface="+mj-lt"/>
                          <a:cs typeface="Calibri" panose="020F0502020204030204" pitchFamily="34" charset="0"/>
                        </a:rPr>
                        <a:t>Unit 2</a:t>
                      </a:r>
                      <a:endParaRPr sz="2700" b="1">
                        <a:latin typeface="+mj-lt"/>
                        <a:cs typeface="Calibri" panose="020F0502020204030204" pitchFamily="34" charset="0"/>
                      </a:endParaRPr>
                    </a:p>
                  </a:txBody>
                  <a:tcPr marL="121900" marR="121900" marT="121900" marB="12190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700" b="1" i="0" u="none" strike="noStrike" cap="none" dirty="0">
                          <a:solidFill>
                            <a:srgbClr val="000000"/>
                          </a:solidFill>
                        </a:rPr>
                        <a:t>Analytical tools for sustainability practices and international benchmark in order to improve business practices and scalability.</a:t>
                      </a:r>
                    </a:p>
                  </a:txBody>
                  <a:tcPr marL="121900" marR="121900" marT="121900" marB="121900">
                    <a:solidFill>
                      <a:schemeClr val="bg1"/>
                    </a:solidFill>
                  </a:tcPr>
                </a:tc>
                <a:extLst>
                  <a:ext uri="{0D108BD9-81ED-4DB2-BD59-A6C34878D82A}">
                    <a16:rowId xmlns:a16="http://schemas.microsoft.com/office/drawing/2014/main" val="10001"/>
                  </a:ext>
                </a:extLst>
              </a:tr>
              <a:tr h="651769">
                <a:tc>
                  <a:txBody>
                    <a:bodyPr/>
                    <a:lstStyle/>
                    <a:p>
                      <a:pPr marL="0" lvl="0" indent="0" algn="l" rtl="0">
                        <a:spcBef>
                          <a:spcPts val="0"/>
                        </a:spcBef>
                        <a:spcAft>
                          <a:spcPts val="0"/>
                        </a:spcAft>
                        <a:buNone/>
                      </a:pPr>
                      <a:r>
                        <a:rPr lang="en" sz="2700" b="1">
                          <a:latin typeface="+mj-lt"/>
                          <a:cs typeface="Calibri" panose="020F0502020204030204" pitchFamily="34" charset="0"/>
                        </a:rPr>
                        <a:t>Topic 1</a:t>
                      </a:r>
                      <a:endParaRPr sz="2700" b="1">
                        <a:latin typeface="+mj-lt"/>
                        <a:cs typeface="Calibri" panose="020F0502020204030204" pitchFamily="34" charset="0"/>
                      </a:endParaRPr>
                    </a:p>
                  </a:txBody>
                  <a:tcPr marL="121900" marR="121900" marT="121900" marB="121900"/>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it-IT" sz="2700" b="1" i="0" u="none" strike="noStrike" cap="none" dirty="0" err="1">
                          <a:solidFill>
                            <a:schemeClr val="dk1"/>
                          </a:solidFill>
                        </a:rPr>
                        <a:t>Issue</a:t>
                      </a:r>
                      <a:r>
                        <a:rPr lang="it-IT" sz="2700" b="1" i="0" u="none" strike="noStrike" cap="none" dirty="0">
                          <a:solidFill>
                            <a:schemeClr val="dk1"/>
                          </a:solidFill>
                        </a:rPr>
                        <a:t> of </a:t>
                      </a:r>
                      <a:r>
                        <a:rPr lang="it-IT" sz="2700" b="1" i="0" u="none" strike="noStrike" cap="none" dirty="0" err="1">
                          <a:solidFill>
                            <a:schemeClr val="dk1"/>
                          </a:solidFill>
                        </a:rPr>
                        <a:t>Sustainability</a:t>
                      </a:r>
                      <a:r>
                        <a:rPr lang="it-IT" sz="2700" b="1" i="0" u="none" strike="noStrike" cap="none" dirty="0">
                          <a:solidFill>
                            <a:schemeClr val="dk1"/>
                          </a:solidFill>
                        </a:rPr>
                        <a:t> </a:t>
                      </a:r>
                      <a:r>
                        <a:rPr lang="it-IT" sz="2700" b="1" i="0" u="none" strike="noStrike" cap="none" dirty="0" err="1">
                          <a:solidFill>
                            <a:schemeClr val="dk1"/>
                          </a:solidFill>
                        </a:rPr>
                        <a:t>Assessments</a:t>
                      </a:r>
                      <a:endParaRPr lang="it-IT" sz="2700" b="1" i="0" u="none" strike="noStrike" cap="none" dirty="0">
                        <a:solidFill>
                          <a:schemeClr val="dk1"/>
                        </a:solidFill>
                      </a:endParaRPr>
                    </a:p>
                  </a:txBody>
                  <a:tcPr marL="121900" marR="121900" marT="121900" marB="121900"/>
                </a:tc>
                <a:extLst>
                  <a:ext uri="{0D108BD9-81ED-4DB2-BD59-A6C34878D82A}">
                    <a16:rowId xmlns:a16="http://schemas.microsoft.com/office/drawing/2014/main" val="10002"/>
                  </a:ext>
                </a:extLst>
              </a:tr>
              <a:tr h="651769">
                <a:tc>
                  <a:txBody>
                    <a:bodyPr/>
                    <a:lstStyle/>
                    <a:p>
                      <a:pPr marL="0" lvl="0" indent="0" algn="l" rtl="0">
                        <a:spcBef>
                          <a:spcPts val="0"/>
                        </a:spcBef>
                        <a:spcAft>
                          <a:spcPts val="0"/>
                        </a:spcAft>
                        <a:buNone/>
                      </a:pPr>
                      <a:r>
                        <a:rPr lang="en" sz="2700" b="1">
                          <a:solidFill>
                            <a:schemeClr val="dk1"/>
                          </a:solidFill>
                          <a:latin typeface="+mj-lt"/>
                          <a:cs typeface="Calibri" panose="020F0502020204030204" pitchFamily="34" charset="0"/>
                        </a:rPr>
                        <a:t>Topic 2</a:t>
                      </a:r>
                      <a:endParaRPr sz="2700" b="1">
                        <a:latin typeface="+mj-lt"/>
                        <a:cs typeface="Calibri" panose="020F0502020204030204" pitchFamily="34" charset="0"/>
                      </a:endParaRPr>
                    </a:p>
                  </a:txBody>
                  <a:tcPr marL="121900" marR="121900" marT="121900" marB="121900"/>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it-IT" sz="2700" b="1" u="none" strike="noStrike" cap="none" dirty="0" err="1">
                          <a:solidFill>
                            <a:schemeClr val="dk1"/>
                          </a:solidFill>
                        </a:rPr>
                        <a:t>Sustainability</a:t>
                      </a:r>
                      <a:r>
                        <a:rPr lang="it-IT" sz="2700" b="1" u="none" strike="noStrike" cap="none" dirty="0">
                          <a:solidFill>
                            <a:schemeClr val="dk1"/>
                          </a:solidFill>
                        </a:rPr>
                        <a:t> Benchmarking</a:t>
                      </a:r>
                    </a:p>
                  </a:txBody>
                  <a:tcPr marL="121900" marR="121900" marT="121900" marB="121900"/>
                </a:tc>
                <a:extLst>
                  <a:ext uri="{0D108BD9-81ED-4DB2-BD59-A6C34878D82A}">
                    <a16:rowId xmlns:a16="http://schemas.microsoft.com/office/drawing/2014/main" val="10003"/>
                  </a:ext>
                </a:extLst>
              </a:tr>
              <a:tr h="651769">
                <a:tc>
                  <a:txBody>
                    <a:bodyPr/>
                    <a:lstStyle/>
                    <a:p>
                      <a:pPr marL="0" lvl="0" indent="0" algn="l" rtl="0">
                        <a:spcBef>
                          <a:spcPts val="0"/>
                        </a:spcBef>
                        <a:spcAft>
                          <a:spcPts val="0"/>
                        </a:spcAft>
                        <a:buNone/>
                      </a:pPr>
                      <a:r>
                        <a:rPr lang="en" sz="2700" b="1">
                          <a:solidFill>
                            <a:schemeClr val="dk1"/>
                          </a:solidFill>
                          <a:latin typeface="+mj-lt"/>
                          <a:cs typeface="Calibri" panose="020F0502020204030204" pitchFamily="34" charset="0"/>
                        </a:rPr>
                        <a:t>Topic 3</a:t>
                      </a:r>
                      <a:endParaRPr sz="2700" b="1">
                        <a:latin typeface="+mj-lt"/>
                        <a:cs typeface="Calibri" panose="020F0502020204030204" pitchFamily="34" charset="0"/>
                      </a:endParaRPr>
                    </a:p>
                  </a:txBody>
                  <a:tcPr marL="121900" marR="121900" marT="121900" marB="121900"/>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it-IT" sz="2700" b="1" u="none" strike="noStrike" cap="none" dirty="0">
                          <a:solidFill>
                            <a:schemeClr val="dk1"/>
                          </a:solidFill>
                        </a:rPr>
                        <a:t>Product </a:t>
                      </a:r>
                      <a:r>
                        <a:rPr lang="it-IT" sz="2700" b="1" u="none" strike="noStrike" cap="none" dirty="0" err="1">
                          <a:solidFill>
                            <a:schemeClr val="dk1"/>
                          </a:solidFill>
                        </a:rPr>
                        <a:t>Related</a:t>
                      </a:r>
                      <a:r>
                        <a:rPr lang="it-IT" sz="2700" b="1" u="none" strike="noStrike" cap="none" dirty="0">
                          <a:solidFill>
                            <a:schemeClr val="dk1"/>
                          </a:solidFill>
                        </a:rPr>
                        <a:t> </a:t>
                      </a:r>
                      <a:r>
                        <a:rPr lang="it-IT" sz="2700" b="1" u="none" strike="noStrike" cap="none" dirty="0" err="1">
                          <a:solidFill>
                            <a:schemeClr val="dk1"/>
                          </a:solidFill>
                        </a:rPr>
                        <a:t>Sustainability</a:t>
                      </a:r>
                      <a:r>
                        <a:rPr lang="it-IT" sz="2700" b="1" u="none" strike="noStrike" cap="none" dirty="0">
                          <a:solidFill>
                            <a:schemeClr val="dk1"/>
                          </a:solidFill>
                        </a:rPr>
                        <a:t> </a:t>
                      </a:r>
                      <a:r>
                        <a:rPr lang="it-IT" sz="2700" b="1" u="none" strike="noStrike" cap="none" dirty="0" err="1">
                          <a:solidFill>
                            <a:schemeClr val="dk1"/>
                          </a:solidFill>
                        </a:rPr>
                        <a:t>Assessments</a:t>
                      </a:r>
                      <a:endParaRPr lang="it-IT" sz="2700" b="1" u="none" strike="noStrike" cap="none" dirty="0">
                        <a:solidFill>
                          <a:schemeClr val="dk1"/>
                        </a:solidFill>
                      </a:endParaRPr>
                    </a:p>
                  </a:txBody>
                  <a:tcPr marL="121900" marR="121900" marT="121900" marB="121900"/>
                </a:tc>
                <a:extLst>
                  <a:ext uri="{0D108BD9-81ED-4DB2-BD59-A6C34878D82A}">
                    <a16:rowId xmlns:a16="http://schemas.microsoft.com/office/drawing/2014/main" val="10004"/>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graphicFrame>
        <p:nvGraphicFramePr>
          <p:cNvPr id="65" name="Google Shape;65;p15"/>
          <p:cNvGraphicFramePr/>
          <p:nvPr/>
        </p:nvGraphicFramePr>
        <p:xfrm>
          <a:off x="1270000" y="486894"/>
          <a:ext cx="9652000" cy="4922320"/>
        </p:xfrm>
        <a:graphic>
          <a:graphicData uri="http://schemas.openxmlformats.org/drawingml/2006/table">
            <a:tbl>
              <a:tblPr>
                <a:noFill/>
              </a:tblPr>
              <a:tblGrid>
                <a:gridCol w="2420500">
                  <a:extLst>
                    <a:ext uri="{9D8B030D-6E8A-4147-A177-3AD203B41FA5}">
                      <a16:colId xmlns:a16="http://schemas.microsoft.com/office/drawing/2014/main" val="20000"/>
                    </a:ext>
                  </a:extLst>
                </a:gridCol>
                <a:gridCol w="7231500">
                  <a:extLst>
                    <a:ext uri="{9D8B030D-6E8A-4147-A177-3AD203B41FA5}">
                      <a16:colId xmlns:a16="http://schemas.microsoft.com/office/drawing/2014/main" val="20001"/>
                    </a:ext>
                  </a:extLst>
                </a:gridCol>
              </a:tblGrid>
              <a:tr h="1056600">
                <a:tc gridSpan="2">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2700" b="1" u="none" strike="noStrike" cap="none" dirty="0">
                          <a:solidFill>
                            <a:schemeClr val="dk1"/>
                          </a:solidFill>
                        </a:rPr>
                        <a:t>Module 3 : Impact evaluation mechanisms and analytical tools for sustainability practices</a:t>
                      </a:r>
                    </a:p>
                  </a:txBody>
                  <a:tcPr marL="121900" marR="121900" marT="121900" marB="121900"/>
                </a:tc>
                <a:tc hMerge="1">
                  <a:txBody>
                    <a:bodyPr/>
                    <a:lstStyle/>
                    <a:p>
                      <a:endParaRPr lang="el-GR"/>
                    </a:p>
                  </a:txBody>
                  <a:tcPr/>
                </a:tc>
                <a:extLst>
                  <a:ext uri="{0D108BD9-81ED-4DB2-BD59-A6C34878D82A}">
                    <a16:rowId xmlns:a16="http://schemas.microsoft.com/office/drawing/2014/main" val="10000"/>
                  </a:ext>
                </a:extLst>
              </a:tr>
              <a:tr h="1056600">
                <a:tc>
                  <a:txBody>
                    <a:bodyPr/>
                    <a:lstStyle/>
                    <a:p>
                      <a:pPr marL="0" lvl="0" indent="0" algn="l" rtl="0">
                        <a:spcBef>
                          <a:spcPts val="0"/>
                        </a:spcBef>
                        <a:spcAft>
                          <a:spcPts val="0"/>
                        </a:spcAft>
                        <a:buNone/>
                      </a:pPr>
                      <a:r>
                        <a:rPr lang="en" sz="2700" b="1" dirty="0">
                          <a:latin typeface="+mj-lt"/>
                          <a:cs typeface="Calibri" panose="020F0502020204030204" pitchFamily="34" charset="0"/>
                        </a:rPr>
                        <a:t>Unit 3</a:t>
                      </a:r>
                      <a:endParaRPr sz="2700" b="1" dirty="0">
                        <a:latin typeface="+mj-lt"/>
                        <a:cs typeface="Calibri" panose="020F0502020204030204" pitchFamily="34" charset="0"/>
                      </a:endParaRPr>
                    </a:p>
                  </a:txBody>
                  <a:tcPr marL="121900" marR="121900" marT="121900" marB="12190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700" b="1" u="none" strike="noStrike" cap="none" dirty="0">
                          <a:solidFill>
                            <a:schemeClr val="dk1"/>
                          </a:solidFill>
                          <a:highlight>
                            <a:schemeClr val="lt1"/>
                          </a:highlight>
                        </a:rPr>
                        <a:t>Tools that can help to address the positive and negative impact of business activity</a:t>
                      </a:r>
                      <a:endParaRPr lang="en-US" sz="2700" b="1" u="none" strike="noStrike" cap="none" dirty="0">
                        <a:highlight>
                          <a:schemeClr val="lt1"/>
                        </a:highlight>
                      </a:endParaRPr>
                    </a:p>
                  </a:txBody>
                  <a:tcPr marL="121900" marR="121900" marT="121900" marB="121900">
                    <a:solidFill>
                      <a:schemeClr val="bg1"/>
                    </a:solidFill>
                  </a:tcPr>
                </a:tc>
                <a:extLst>
                  <a:ext uri="{0D108BD9-81ED-4DB2-BD59-A6C34878D82A}">
                    <a16:rowId xmlns:a16="http://schemas.microsoft.com/office/drawing/2014/main" val="10001"/>
                  </a:ext>
                </a:extLst>
              </a:tr>
              <a:tr h="1056600">
                <a:tc>
                  <a:txBody>
                    <a:bodyPr/>
                    <a:lstStyle/>
                    <a:p>
                      <a:pPr marL="0" lvl="0" indent="0" algn="l" rtl="0">
                        <a:spcBef>
                          <a:spcPts val="0"/>
                        </a:spcBef>
                        <a:spcAft>
                          <a:spcPts val="0"/>
                        </a:spcAft>
                        <a:buNone/>
                      </a:pPr>
                      <a:r>
                        <a:rPr lang="en" sz="2700" b="1">
                          <a:latin typeface="+mj-lt"/>
                          <a:cs typeface="Calibri" panose="020F0502020204030204" pitchFamily="34" charset="0"/>
                        </a:rPr>
                        <a:t>Topic 1</a:t>
                      </a:r>
                      <a:endParaRPr sz="2700" b="1">
                        <a:latin typeface="+mj-lt"/>
                        <a:cs typeface="Calibri" panose="020F0502020204030204" pitchFamily="34" charset="0"/>
                      </a:endParaRPr>
                    </a:p>
                  </a:txBody>
                  <a:tcPr marL="121900" marR="121900" marT="121900" marB="121900"/>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700" b="1" u="none" strike="noStrike" cap="none" dirty="0">
                          <a:solidFill>
                            <a:schemeClr val="dk1"/>
                          </a:solidFill>
                        </a:rPr>
                        <a:t>What are the goals of a social impact assessment?</a:t>
                      </a:r>
                      <a:endParaRPr lang="en-US" sz="2700" b="1" u="none" strike="noStrike" cap="none" dirty="0"/>
                    </a:p>
                  </a:txBody>
                  <a:tcPr marL="121900" marR="121900" marT="121900" marB="121900"/>
                </a:tc>
                <a:extLst>
                  <a:ext uri="{0D108BD9-81ED-4DB2-BD59-A6C34878D82A}">
                    <a16:rowId xmlns:a16="http://schemas.microsoft.com/office/drawing/2014/main" val="10002"/>
                  </a:ext>
                </a:extLst>
              </a:tr>
              <a:tr h="651769">
                <a:tc>
                  <a:txBody>
                    <a:bodyPr/>
                    <a:lstStyle/>
                    <a:p>
                      <a:pPr marL="0" lvl="0" indent="0" algn="l" rtl="0">
                        <a:spcBef>
                          <a:spcPts val="0"/>
                        </a:spcBef>
                        <a:spcAft>
                          <a:spcPts val="0"/>
                        </a:spcAft>
                        <a:buNone/>
                      </a:pPr>
                      <a:r>
                        <a:rPr lang="en" sz="2700" b="1">
                          <a:solidFill>
                            <a:schemeClr val="dk1"/>
                          </a:solidFill>
                          <a:latin typeface="+mj-lt"/>
                          <a:cs typeface="Calibri" panose="020F0502020204030204" pitchFamily="34" charset="0"/>
                        </a:rPr>
                        <a:t>Topic 2</a:t>
                      </a:r>
                      <a:endParaRPr sz="2700" b="1">
                        <a:latin typeface="+mj-lt"/>
                        <a:cs typeface="Calibri" panose="020F0502020204030204" pitchFamily="34" charset="0"/>
                      </a:endParaRPr>
                    </a:p>
                  </a:txBody>
                  <a:tcPr marL="121900" marR="121900" marT="121900" marB="121900"/>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700" b="1" u="none" strike="noStrike" cap="none" dirty="0">
                          <a:solidFill>
                            <a:schemeClr val="dk1"/>
                          </a:solidFill>
                        </a:rPr>
                        <a:t>How to measure social impact? </a:t>
                      </a:r>
                    </a:p>
                  </a:txBody>
                  <a:tcPr marL="121900" marR="121900" marT="121900" marB="121900"/>
                </a:tc>
                <a:extLst>
                  <a:ext uri="{0D108BD9-81ED-4DB2-BD59-A6C34878D82A}">
                    <a16:rowId xmlns:a16="http://schemas.microsoft.com/office/drawing/2014/main" val="10003"/>
                  </a:ext>
                </a:extLst>
              </a:tr>
              <a:tr h="1056600">
                <a:tc>
                  <a:txBody>
                    <a:bodyPr/>
                    <a:lstStyle/>
                    <a:p>
                      <a:pPr marL="0" lvl="0" indent="0" algn="l" rtl="0">
                        <a:spcBef>
                          <a:spcPts val="0"/>
                        </a:spcBef>
                        <a:spcAft>
                          <a:spcPts val="0"/>
                        </a:spcAft>
                        <a:buNone/>
                      </a:pPr>
                      <a:r>
                        <a:rPr lang="en" sz="2700" b="1">
                          <a:solidFill>
                            <a:schemeClr val="dk1"/>
                          </a:solidFill>
                          <a:latin typeface="+mj-lt"/>
                          <a:cs typeface="Calibri" panose="020F0502020204030204" pitchFamily="34" charset="0"/>
                        </a:rPr>
                        <a:t>Topic 3</a:t>
                      </a:r>
                      <a:endParaRPr sz="2700" b="1">
                        <a:latin typeface="+mj-lt"/>
                        <a:cs typeface="Calibri" panose="020F0502020204030204" pitchFamily="34" charset="0"/>
                      </a:endParaRPr>
                    </a:p>
                  </a:txBody>
                  <a:tcPr marL="121900" marR="121900" marT="121900" marB="121900"/>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700" b="1" u="none" strike="noStrike" cap="none" dirty="0">
                          <a:solidFill>
                            <a:schemeClr val="dk1"/>
                          </a:solidFill>
                        </a:rPr>
                        <a:t>Important considerations on choosing the fitting social impact assessment tools.</a:t>
                      </a:r>
                    </a:p>
                  </a:txBody>
                  <a:tcPr marL="121900" marR="121900" marT="121900" marB="12190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013574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graphicFrame>
        <p:nvGraphicFramePr>
          <p:cNvPr id="65" name="Google Shape;65;p15"/>
          <p:cNvGraphicFramePr/>
          <p:nvPr/>
        </p:nvGraphicFramePr>
        <p:xfrm>
          <a:off x="1270000" y="486893"/>
          <a:ext cx="9652000" cy="5989080"/>
        </p:xfrm>
        <a:graphic>
          <a:graphicData uri="http://schemas.openxmlformats.org/drawingml/2006/table">
            <a:tbl>
              <a:tblPr>
                <a:noFill/>
              </a:tblPr>
              <a:tblGrid>
                <a:gridCol w="2420500">
                  <a:extLst>
                    <a:ext uri="{9D8B030D-6E8A-4147-A177-3AD203B41FA5}">
                      <a16:colId xmlns:a16="http://schemas.microsoft.com/office/drawing/2014/main" val="20000"/>
                    </a:ext>
                  </a:extLst>
                </a:gridCol>
                <a:gridCol w="7231500">
                  <a:extLst>
                    <a:ext uri="{9D8B030D-6E8A-4147-A177-3AD203B41FA5}">
                      <a16:colId xmlns:a16="http://schemas.microsoft.com/office/drawing/2014/main" val="20001"/>
                    </a:ext>
                  </a:extLst>
                </a:gridCol>
              </a:tblGrid>
              <a:tr h="1056600">
                <a:tc gridSpan="2">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2700" b="1" u="none" strike="noStrike" cap="none" dirty="0">
                          <a:solidFill>
                            <a:schemeClr val="dk1"/>
                          </a:solidFill>
                        </a:rPr>
                        <a:t>Module 3 : Impact evaluation mechanisms and analytical tools for sustainability practices</a:t>
                      </a:r>
                    </a:p>
                  </a:txBody>
                  <a:tcPr marL="121900" marR="121900" marT="121900" marB="121900"/>
                </a:tc>
                <a:tc hMerge="1">
                  <a:txBody>
                    <a:bodyPr/>
                    <a:lstStyle/>
                    <a:p>
                      <a:endParaRPr lang="el-GR"/>
                    </a:p>
                  </a:txBody>
                  <a:tcPr/>
                </a:tc>
                <a:extLst>
                  <a:ext uri="{0D108BD9-81ED-4DB2-BD59-A6C34878D82A}">
                    <a16:rowId xmlns:a16="http://schemas.microsoft.com/office/drawing/2014/main" val="10000"/>
                  </a:ext>
                </a:extLst>
              </a:tr>
              <a:tr h="1463000">
                <a:tc>
                  <a:txBody>
                    <a:bodyPr/>
                    <a:lstStyle/>
                    <a:p>
                      <a:pPr marL="0" lvl="0" indent="0" algn="l" rtl="0">
                        <a:spcBef>
                          <a:spcPts val="0"/>
                        </a:spcBef>
                        <a:spcAft>
                          <a:spcPts val="0"/>
                        </a:spcAft>
                        <a:buNone/>
                      </a:pPr>
                      <a:r>
                        <a:rPr lang="en" sz="2700" b="1" dirty="0">
                          <a:latin typeface="+mj-lt"/>
                          <a:cs typeface="Calibri" panose="020F0502020204030204" pitchFamily="34" charset="0"/>
                        </a:rPr>
                        <a:t>Unit 4</a:t>
                      </a:r>
                      <a:endParaRPr sz="2700" b="1" dirty="0">
                        <a:latin typeface="+mj-lt"/>
                        <a:cs typeface="Calibri" panose="020F0502020204030204" pitchFamily="34" charset="0"/>
                      </a:endParaRPr>
                    </a:p>
                  </a:txBody>
                  <a:tcPr marL="121900" marR="121900" marT="121900" marB="121900">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700" b="1" i="0" u="none" strike="noStrike" cap="none" dirty="0">
                          <a:solidFill>
                            <a:schemeClr val="dk1"/>
                          </a:solidFill>
                          <a:latin typeface="Arial"/>
                          <a:ea typeface="Arial"/>
                          <a:cs typeface="Arial"/>
                          <a:sym typeface="Arial"/>
                        </a:rPr>
                        <a:t>Educational tools and materials in the areas of </a:t>
                      </a:r>
                      <a:r>
                        <a:rPr lang="en-US" sz="2700" b="1" i="0" u="none" strike="noStrike" cap="none" dirty="0">
                          <a:solidFill>
                            <a:schemeClr val="dk1"/>
                          </a:solidFill>
                          <a:latin typeface="Arial"/>
                          <a:ea typeface="Arial"/>
                          <a:cs typeface="Arial"/>
                          <a:sym typeface="Aria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xmlns:lc="http://schemas.openxmlformats.org/drawingml/2006/lockedCanvas" textRoundtripDataId="33"/>
                            </a:ext>
                          </a:extLst>
                        </a:rPr>
                        <a:t>Sustainability</a:t>
                      </a:r>
                      <a:r>
                        <a:rPr lang="en-US" sz="2700" b="1" i="0" u="none" strike="noStrike" cap="none" dirty="0">
                          <a:solidFill>
                            <a:schemeClr val="dk1"/>
                          </a:solidFill>
                          <a:latin typeface="Arial"/>
                          <a:ea typeface="Arial"/>
                          <a:cs typeface="Arial"/>
                          <a:sym typeface="Arial"/>
                        </a:rPr>
                        <a:t> reporting, risk assessment, social impact.</a:t>
                      </a:r>
                    </a:p>
                  </a:txBody>
                  <a:tcPr marL="121900" marR="121900" marT="121900" marB="121900">
                    <a:solidFill>
                      <a:schemeClr val="bg1"/>
                    </a:solidFill>
                  </a:tcPr>
                </a:tc>
                <a:extLst>
                  <a:ext uri="{0D108BD9-81ED-4DB2-BD59-A6C34878D82A}">
                    <a16:rowId xmlns:a16="http://schemas.microsoft.com/office/drawing/2014/main" val="10001"/>
                  </a:ext>
                </a:extLst>
              </a:tr>
              <a:tr h="1056600">
                <a:tc>
                  <a:txBody>
                    <a:bodyPr/>
                    <a:lstStyle/>
                    <a:p>
                      <a:pPr marL="0" lvl="0" indent="0" algn="l" rtl="0">
                        <a:spcBef>
                          <a:spcPts val="0"/>
                        </a:spcBef>
                        <a:spcAft>
                          <a:spcPts val="0"/>
                        </a:spcAft>
                        <a:buNone/>
                      </a:pPr>
                      <a:r>
                        <a:rPr lang="en" sz="2700" b="1">
                          <a:latin typeface="+mj-lt"/>
                          <a:cs typeface="Calibri" panose="020F0502020204030204" pitchFamily="34" charset="0"/>
                        </a:rPr>
                        <a:t>Topic 1</a:t>
                      </a:r>
                      <a:endParaRPr sz="2700" b="1">
                        <a:latin typeface="+mj-lt"/>
                        <a:cs typeface="Calibri" panose="020F0502020204030204" pitchFamily="34" charset="0"/>
                      </a:endParaRPr>
                    </a:p>
                  </a:txBody>
                  <a:tcPr marL="121900" marR="121900" marT="121900" marB="121900"/>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700" b="1" i="0" u="none" strike="noStrike" cap="none" dirty="0">
                          <a:solidFill>
                            <a:schemeClr val="dk1"/>
                          </a:solidFill>
                          <a:latin typeface="Arial"/>
                          <a:ea typeface="Arial"/>
                          <a:cs typeface="Arial"/>
                          <a:sym typeface="Arial"/>
                        </a:rPr>
                        <a:t>Educational Tools for Sustainability reporting</a:t>
                      </a:r>
                      <a:endParaRPr lang="en-US" sz="2700" b="1" u="none" strike="noStrike" cap="none" dirty="0">
                        <a:solidFill>
                          <a:schemeClr val="dk1"/>
                        </a:solidFill>
                      </a:endParaRPr>
                    </a:p>
                  </a:txBody>
                  <a:tcPr marL="121900" marR="121900" marT="121900" marB="121900"/>
                </a:tc>
                <a:extLst>
                  <a:ext uri="{0D108BD9-81ED-4DB2-BD59-A6C34878D82A}">
                    <a16:rowId xmlns:a16="http://schemas.microsoft.com/office/drawing/2014/main" val="10002"/>
                  </a:ext>
                </a:extLst>
              </a:tr>
              <a:tr h="1056600">
                <a:tc>
                  <a:txBody>
                    <a:bodyPr/>
                    <a:lstStyle/>
                    <a:p>
                      <a:pPr marL="0" lvl="0" indent="0" algn="l" rtl="0">
                        <a:spcBef>
                          <a:spcPts val="0"/>
                        </a:spcBef>
                        <a:spcAft>
                          <a:spcPts val="0"/>
                        </a:spcAft>
                        <a:buNone/>
                      </a:pPr>
                      <a:r>
                        <a:rPr lang="en" sz="2700" b="1">
                          <a:solidFill>
                            <a:schemeClr val="dk1"/>
                          </a:solidFill>
                          <a:latin typeface="+mj-lt"/>
                          <a:cs typeface="Calibri" panose="020F0502020204030204" pitchFamily="34" charset="0"/>
                        </a:rPr>
                        <a:t>Topic 2</a:t>
                      </a:r>
                      <a:endParaRPr sz="2700" b="1">
                        <a:latin typeface="+mj-lt"/>
                        <a:cs typeface="Calibri" panose="020F0502020204030204" pitchFamily="34" charset="0"/>
                      </a:endParaRPr>
                    </a:p>
                  </a:txBody>
                  <a:tcPr marL="121900" marR="121900" marT="121900" marB="121900"/>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2700" b="1" u="none" strike="noStrike" cap="none" dirty="0">
                          <a:solidFill>
                            <a:schemeClr val="dk1"/>
                          </a:solidFill>
                        </a:rPr>
                        <a:t>Critical elements when comparing sustainability standard systems</a:t>
                      </a:r>
                      <a:endParaRPr lang="en-US" sz="2700" b="1" u="none" strike="noStrike" cap="none" dirty="0">
                        <a:solidFill>
                          <a:schemeClr val="dk1"/>
                        </a:solidFill>
                        <a:latin typeface="Arial"/>
                        <a:ea typeface="Arial"/>
                        <a:cs typeface="Arial"/>
                        <a:sym typeface="Arial"/>
                      </a:endParaRPr>
                    </a:p>
                  </a:txBody>
                  <a:tcPr marL="121900" marR="121900" marT="121900" marB="121900"/>
                </a:tc>
                <a:extLst>
                  <a:ext uri="{0D108BD9-81ED-4DB2-BD59-A6C34878D82A}">
                    <a16:rowId xmlns:a16="http://schemas.microsoft.com/office/drawing/2014/main" val="10003"/>
                  </a:ext>
                </a:extLst>
              </a:tr>
              <a:tr h="651769">
                <a:tc>
                  <a:txBody>
                    <a:bodyPr/>
                    <a:lstStyle/>
                    <a:p>
                      <a:pPr marL="0" lvl="0" indent="0" algn="l" rtl="0">
                        <a:spcBef>
                          <a:spcPts val="0"/>
                        </a:spcBef>
                        <a:spcAft>
                          <a:spcPts val="0"/>
                        </a:spcAft>
                        <a:buNone/>
                      </a:pPr>
                      <a:r>
                        <a:rPr lang="en" sz="2700" b="1">
                          <a:solidFill>
                            <a:schemeClr val="dk1"/>
                          </a:solidFill>
                          <a:latin typeface="+mj-lt"/>
                          <a:cs typeface="Calibri" panose="020F0502020204030204" pitchFamily="34" charset="0"/>
                        </a:rPr>
                        <a:t>Topic 3</a:t>
                      </a:r>
                      <a:endParaRPr sz="2700" b="1">
                        <a:latin typeface="+mj-lt"/>
                        <a:cs typeface="Calibri" panose="020F0502020204030204" pitchFamily="34" charset="0"/>
                      </a:endParaRPr>
                    </a:p>
                  </a:txBody>
                  <a:tcPr marL="121900" marR="121900" marT="121900" marB="121900"/>
                </a:tc>
                <a:tc>
                  <a:txBody>
                    <a:bodyPr/>
                    <a:lstStyle/>
                    <a:p>
                      <a:pPr marL="0" lvl="0" indent="0" algn="l" rtl="0">
                        <a:spcBef>
                          <a:spcPts val="0"/>
                        </a:spcBef>
                        <a:spcAft>
                          <a:spcPts val="0"/>
                        </a:spcAft>
                        <a:buNone/>
                      </a:pPr>
                      <a:r>
                        <a:rPr lang="it" sz="2700" b="1" i="0" u="none" strike="noStrike" cap="none" dirty="0">
                          <a:solidFill>
                            <a:schemeClr val="dk1"/>
                          </a:solidFill>
                          <a:latin typeface="Arial"/>
                          <a:ea typeface="Arial"/>
                          <a:cs typeface="Arial"/>
                          <a:sym typeface="Arial"/>
                        </a:rPr>
                        <a:t>Impact Assessment</a:t>
                      </a:r>
                      <a:endParaRPr sz="2700" b="1" dirty="0">
                        <a:latin typeface="+mj-lt"/>
                        <a:cs typeface="Calibri" panose="020F0502020204030204" pitchFamily="34" charset="0"/>
                      </a:endParaRPr>
                    </a:p>
                  </a:txBody>
                  <a:tcPr marL="121900" marR="121900" marT="121900" marB="121900"/>
                </a:tc>
                <a:extLst>
                  <a:ext uri="{0D108BD9-81ED-4DB2-BD59-A6C34878D82A}">
                    <a16:rowId xmlns:a16="http://schemas.microsoft.com/office/drawing/2014/main" val="10004"/>
                  </a:ext>
                </a:extLst>
              </a:tr>
              <a:tr h="651769">
                <a:tc>
                  <a:txBody>
                    <a:bodyPr/>
                    <a:lstStyle/>
                    <a:p>
                      <a:pPr marL="0" lvl="0" indent="0" algn="l" rtl="0">
                        <a:spcBef>
                          <a:spcPts val="0"/>
                        </a:spcBef>
                        <a:spcAft>
                          <a:spcPts val="0"/>
                        </a:spcAft>
                        <a:buNone/>
                      </a:pPr>
                      <a:r>
                        <a:rPr lang="en" sz="2700" b="1">
                          <a:solidFill>
                            <a:schemeClr val="dk1"/>
                          </a:solidFill>
                          <a:latin typeface="+mj-lt"/>
                          <a:cs typeface="Calibri" panose="020F0502020204030204" pitchFamily="34" charset="0"/>
                        </a:rPr>
                        <a:t>Topic 4</a:t>
                      </a:r>
                      <a:endParaRPr sz="2700" b="1">
                        <a:latin typeface="+mj-lt"/>
                        <a:cs typeface="Calibri" panose="020F0502020204030204" pitchFamily="34" charset="0"/>
                      </a:endParaRPr>
                    </a:p>
                  </a:txBody>
                  <a:tcPr marL="121900" marR="121900" marT="121900" marB="121900"/>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it-IT" sz="2700" b="1" u="none" strike="noStrike" cap="none" dirty="0">
                          <a:solidFill>
                            <a:schemeClr val="dk1"/>
                          </a:solidFill>
                        </a:rPr>
                        <a:t>Risk </a:t>
                      </a:r>
                      <a:r>
                        <a:rPr lang="it-IT" sz="2700" b="1" u="none" strike="noStrike" cap="none" dirty="0" err="1">
                          <a:solidFill>
                            <a:schemeClr val="dk1"/>
                          </a:solidFill>
                        </a:rPr>
                        <a:t>assessment</a:t>
                      </a:r>
                      <a:r>
                        <a:rPr lang="it-IT" sz="2700" b="1" u="none" strike="noStrike" cap="none" dirty="0">
                          <a:solidFill>
                            <a:schemeClr val="dk1"/>
                          </a:solidFill>
                        </a:rPr>
                        <a:t> </a:t>
                      </a:r>
                      <a:endParaRPr lang="it-IT" sz="2700" b="1" u="none" strike="noStrike" cap="none" dirty="0">
                        <a:solidFill>
                          <a:schemeClr val="dk1"/>
                        </a:solidFill>
                        <a:latin typeface="Arial"/>
                        <a:ea typeface="Arial"/>
                        <a:cs typeface="Arial"/>
                        <a:sym typeface="Arial"/>
                      </a:endParaRPr>
                    </a:p>
                  </a:txBody>
                  <a:tcPr marL="121900" marR="121900" marT="121900" marB="12190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061404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graphicFrame>
        <p:nvGraphicFramePr>
          <p:cNvPr id="65" name="Google Shape;65;p15"/>
          <p:cNvGraphicFramePr/>
          <p:nvPr/>
        </p:nvGraphicFramePr>
        <p:xfrm>
          <a:off x="1270000" y="486893"/>
          <a:ext cx="9652000" cy="1478240"/>
        </p:xfrm>
        <a:graphic>
          <a:graphicData uri="http://schemas.openxmlformats.org/drawingml/2006/table">
            <a:tbl>
              <a:tblPr>
                <a:noFill/>
              </a:tblPr>
              <a:tblGrid>
                <a:gridCol w="9652000">
                  <a:extLst>
                    <a:ext uri="{9D8B030D-6E8A-4147-A177-3AD203B41FA5}">
                      <a16:colId xmlns:a16="http://schemas.microsoft.com/office/drawing/2014/main" val="20000"/>
                    </a:ext>
                  </a:extLst>
                </a:gridCol>
              </a:tblGrid>
              <a:tr h="146300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2700" b="1" u="none" strike="noStrike" cap="none" dirty="0">
                          <a:solidFill>
                            <a:schemeClr val="dk1"/>
                          </a:solidFill>
                        </a:rPr>
                        <a:t>Module 3 : Impact evaluation mechanisms and analytical tools for sustainability practices</a:t>
                      </a:r>
                    </a:p>
                    <a:p>
                      <a:pPr marL="0" lvl="0" indent="0" algn="ctr" rtl="0">
                        <a:spcBef>
                          <a:spcPts val="0"/>
                        </a:spcBef>
                        <a:spcAft>
                          <a:spcPts val="0"/>
                        </a:spcAft>
                        <a:buNone/>
                      </a:pPr>
                      <a:endParaRPr sz="2700" b="1" dirty="0">
                        <a:latin typeface="+mj-lt"/>
                        <a:cs typeface="Calibri" panose="020F0502020204030204" pitchFamily="34" charset="0"/>
                      </a:endParaRPr>
                    </a:p>
                  </a:txBody>
                  <a:tcPr marL="121900" marR="121900" marT="121900" marB="121900"/>
                </a:tc>
                <a:extLst>
                  <a:ext uri="{0D108BD9-81ED-4DB2-BD59-A6C34878D82A}">
                    <a16:rowId xmlns:a16="http://schemas.microsoft.com/office/drawing/2014/main" val="10000"/>
                  </a:ext>
                </a:extLst>
              </a:tr>
            </a:tbl>
          </a:graphicData>
        </a:graphic>
      </p:graphicFrame>
      <p:graphicFrame>
        <p:nvGraphicFramePr>
          <p:cNvPr id="2" name="Table 1">
            <a:extLst>
              <a:ext uri="{FF2B5EF4-FFF2-40B4-BE49-F238E27FC236}">
                <a16:creationId xmlns:a16="http://schemas.microsoft.com/office/drawing/2014/main" id="{228D6765-B394-4036-BE15-95DF06A8B04E}"/>
              </a:ext>
            </a:extLst>
          </p:cNvPr>
          <p:cNvGraphicFramePr>
            <a:graphicFrameLocks noGrp="1"/>
          </p:cNvGraphicFramePr>
          <p:nvPr/>
        </p:nvGraphicFramePr>
        <p:xfrm>
          <a:off x="1270000" y="1505491"/>
          <a:ext cx="9652000" cy="655280"/>
        </p:xfrm>
        <a:graphic>
          <a:graphicData uri="http://schemas.openxmlformats.org/drawingml/2006/table">
            <a:tbl>
              <a:tblPr>
                <a:noFill/>
              </a:tblPr>
              <a:tblGrid>
                <a:gridCol w="2420500">
                  <a:extLst>
                    <a:ext uri="{9D8B030D-6E8A-4147-A177-3AD203B41FA5}">
                      <a16:colId xmlns:a16="http://schemas.microsoft.com/office/drawing/2014/main" val="325664561"/>
                    </a:ext>
                  </a:extLst>
                </a:gridCol>
                <a:gridCol w="7231500">
                  <a:extLst>
                    <a:ext uri="{9D8B030D-6E8A-4147-A177-3AD203B41FA5}">
                      <a16:colId xmlns:a16="http://schemas.microsoft.com/office/drawing/2014/main" val="1393214795"/>
                    </a:ext>
                  </a:extLst>
                </a:gridCol>
              </a:tblGrid>
              <a:tr h="650200">
                <a:tc>
                  <a:txBody>
                    <a:bodyPr/>
                    <a:lstStyle/>
                    <a:p>
                      <a:pPr marL="0" lvl="0" indent="0" algn="l" rtl="0">
                        <a:spcBef>
                          <a:spcPts val="0"/>
                        </a:spcBef>
                        <a:spcAft>
                          <a:spcPts val="0"/>
                        </a:spcAft>
                        <a:buNone/>
                      </a:pPr>
                      <a:endParaRPr sz="2700" b="1" dirty="0">
                        <a:latin typeface="+mj-lt"/>
                        <a:cs typeface="Calibri" panose="020F0502020204030204" pitchFamily="34" charset="0"/>
                      </a:endParaRPr>
                    </a:p>
                  </a:txBody>
                  <a:tcPr marL="121900" marR="121900" marT="121900" marB="121900">
                    <a:solidFill>
                      <a:schemeClr val="bg1"/>
                    </a:solidFill>
                  </a:tcPr>
                </a:tc>
                <a:tc>
                  <a:txBody>
                    <a:bodyPr/>
                    <a:lstStyle/>
                    <a:p>
                      <a:pPr marL="0" lvl="0" indent="0" algn="l" rtl="0">
                        <a:spcBef>
                          <a:spcPts val="0"/>
                        </a:spcBef>
                        <a:spcAft>
                          <a:spcPts val="0"/>
                        </a:spcAft>
                        <a:buNone/>
                      </a:pPr>
                      <a:r>
                        <a:rPr lang="en" sz="2700" b="1" dirty="0">
                          <a:latin typeface="+mj-lt"/>
                          <a:cs typeface="Calibri" panose="020F0502020204030204" pitchFamily="34" charset="0"/>
                        </a:rPr>
                        <a:t>Activities</a:t>
                      </a:r>
                      <a:endParaRPr sz="2700" b="1" dirty="0">
                        <a:latin typeface="+mj-lt"/>
                        <a:cs typeface="Calibri" panose="020F0502020204030204" pitchFamily="34" charset="0"/>
                      </a:endParaRPr>
                    </a:p>
                  </a:txBody>
                  <a:tcPr marL="121900" marR="121900" marT="121900" marB="121900">
                    <a:solidFill>
                      <a:schemeClr val="bg1"/>
                    </a:solidFill>
                  </a:tcPr>
                </a:tc>
                <a:extLst>
                  <a:ext uri="{0D108BD9-81ED-4DB2-BD59-A6C34878D82A}">
                    <a16:rowId xmlns:a16="http://schemas.microsoft.com/office/drawing/2014/main" val="763055683"/>
                  </a:ext>
                </a:extLst>
              </a:tr>
            </a:tbl>
          </a:graphicData>
        </a:graphic>
      </p:graphicFrame>
      <p:graphicFrame>
        <p:nvGraphicFramePr>
          <p:cNvPr id="3" name="Table 2">
            <a:extLst>
              <a:ext uri="{FF2B5EF4-FFF2-40B4-BE49-F238E27FC236}">
                <a16:creationId xmlns:a16="http://schemas.microsoft.com/office/drawing/2014/main" id="{B0612F18-2F1F-4939-BD8C-1222B4AD132D}"/>
              </a:ext>
            </a:extLst>
          </p:cNvPr>
          <p:cNvGraphicFramePr>
            <a:graphicFrameLocks noGrp="1"/>
          </p:cNvGraphicFramePr>
          <p:nvPr/>
        </p:nvGraphicFramePr>
        <p:xfrm>
          <a:off x="1270000" y="2839679"/>
          <a:ext cx="9652000" cy="728439"/>
        </p:xfrm>
        <a:graphic>
          <a:graphicData uri="http://schemas.openxmlformats.org/drawingml/2006/table">
            <a:tbl>
              <a:tblPr>
                <a:noFill/>
              </a:tblPr>
              <a:tblGrid>
                <a:gridCol w="2420500">
                  <a:extLst>
                    <a:ext uri="{9D8B030D-6E8A-4147-A177-3AD203B41FA5}">
                      <a16:colId xmlns:a16="http://schemas.microsoft.com/office/drawing/2014/main" val="325664561"/>
                    </a:ext>
                  </a:extLst>
                </a:gridCol>
                <a:gridCol w="7231500">
                  <a:extLst>
                    <a:ext uri="{9D8B030D-6E8A-4147-A177-3AD203B41FA5}">
                      <a16:colId xmlns:a16="http://schemas.microsoft.com/office/drawing/2014/main" val="1393214795"/>
                    </a:ext>
                  </a:extLst>
                </a:gridCol>
              </a:tblGrid>
              <a:tr h="728439">
                <a:tc>
                  <a:txBody>
                    <a:bodyPr/>
                    <a:lstStyle/>
                    <a:p>
                      <a:pPr marL="0" lvl="0" indent="0" algn="l" rtl="0">
                        <a:spcBef>
                          <a:spcPts val="0"/>
                        </a:spcBef>
                        <a:spcAft>
                          <a:spcPts val="0"/>
                        </a:spcAft>
                        <a:buNone/>
                      </a:pPr>
                      <a:endParaRPr lang="it-IT" sz="2700" b="1" dirty="0">
                        <a:latin typeface="+mj-lt"/>
                        <a:cs typeface="Calibri" panose="020F0502020204030204" pitchFamily="34" charset="0"/>
                      </a:endParaRPr>
                    </a:p>
                  </a:txBody>
                  <a:tcPr marL="121900" marR="121900" marT="121900" marB="121900">
                    <a:solidFill>
                      <a:schemeClr val="bg1"/>
                    </a:solidFill>
                  </a:tcPr>
                </a:tc>
                <a:tc>
                  <a:txBody>
                    <a:bodyPr/>
                    <a:lstStyle/>
                    <a:p>
                      <a:pPr marL="0" lvl="0" indent="0" algn="l" rtl="0">
                        <a:spcBef>
                          <a:spcPts val="0"/>
                        </a:spcBef>
                        <a:spcAft>
                          <a:spcPts val="0"/>
                        </a:spcAft>
                        <a:buNone/>
                      </a:pPr>
                      <a:r>
                        <a:rPr lang="en" sz="2700" b="1" dirty="0">
                          <a:latin typeface="+mj-lt"/>
                          <a:cs typeface="Calibri" panose="020F0502020204030204" pitchFamily="34" charset="0"/>
                        </a:rPr>
                        <a:t>References</a:t>
                      </a:r>
                      <a:endParaRPr sz="2700" b="1" dirty="0">
                        <a:latin typeface="+mj-lt"/>
                        <a:cs typeface="Calibri" panose="020F0502020204030204" pitchFamily="34" charset="0"/>
                      </a:endParaRPr>
                    </a:p>
                  </a:txBody>
                  <a:tcPr marL="121900" marR="121900" marT="121900" marB="121900">
                    <a:solidFill>
                      <a:schemeClr val="bg1"/>
                    </a:solidFill>
                  </a:tcPr>
                </a:tc>
                <a:extLst>
                  <a:ext uri="{0D108BD9-81ED-4DB2-BD59-A6C34878D82A}">
                    <a16:rowId xmlns:a16="http://schemas.microsoft.com/office/drawing/2014/main" val="763055683"/>
                  </a:ext>
                </a:extLst>
              </a:tr>
            </a:tbl>
          </a:graphicData>
        </a:graphic>
      </p:graphicFrame>
      <p:graphicFrame>
        <p:nvGraphicFramePr>
          <p:cNvPr id="4" name="Table 3">
            <a:extLst>
              <a:ext uri="{FF2B5EF4-FFF2-40B4-BE49-F238E27FC236}">
                <a16:creationId xmlns:a16="http://schemas.microsoft.com/office/drawing/2014/main" id="{29ADDE25-462F-455E-A0E0-5DD50CAF8B49}"/>
              </a:ext>
            </a:extLst>
          </p:cNvPr>
          <p:cNvGraphicFramePr>
            <a:graphicFrameLocks noGrp="1"/>
          </p:cNvGraphicFramePr>
          <p:nvPr/>
        </p:nvGraphicFramePr>
        <p:xfrm>
          <a:off x="1270000" y="2155691"/>
          <a:ext cx="9652000" cy="666836"/>
        </p:xfrm>
        <a:graphic>
          <a:graphicData uri="http://schemas.openxmlformats.org/drawingml/2006/table">
            <a:tbl>
              <a:tblPr>
                <a:noFill/>
              </a:tblPr>
              <a:tblGrid>
                <a:gridCol w="2420500">
                  <a:extLst>
                    <a:ext uri="{9D8B030D-6E8A-4147-A177-3AD203B41FA5}">
                      <a16:colId xmlns:a16="http://schemas.microsoft.com/office/drawing/2014/main" val="325664561"/>
                    </a:ext>
                  </a:extLst>
                </a:gridCol>
                <a:gridCol w="7231500">
                  <a:extLst>
                    <a:ext uri="{9D8B030D-6E8A-4147-A177-3AD203B41FA5}">
                      <a16:colId xmlns:a16="http://schemas.microsoft.com/office/drawing/2014/main" val="1393214795"/>
                    </a:ext>
                  </a:extLst>
                </a:gridCol>
              </a:tblGrid>
              <a:tr h="666836">
                <a:tc>
                  <a:txBody>
                    <a:bodyPr/>
                    <a:lstStyle/>
                    <a:p>
                      <a:pPr marL="0" lvl="0" indent="0" algn="l" rtl="0">
                        <a:spcBef>
                          <a:spcPts val="0"/>
                        </a:spcBef>
                        <a:spcAft>
                          <a:spcPts val="0"/>
                        </a:spcAft>
                        <a:buNone/>
                      </a:pPr>
                      <a:endParaRPr sz="2700" b="1" dirty="0">
                        <a:latin typeface="+mj-lt"/>
                        <a:cs typeface="Calibri" panose="020F0502020204030204" pitchFamily="34" charset="0"/>
                      </a:endParaRPr>
                    </a:p>
                  </a:txBody>
                  <a:tcPr marL="121900" marR="121900" marT="121900" marB="121900">
                    <a:solidFill>
                      <a:schemeClr val="bg1"/>
                    </a:solidFill>
                  </a:tcPr>
                </a:tc>
                <a:tc>
                  <a:txBody>
                    <a:bodyPr/>
                    <a:lstStyle/>
                    <a:p>
                      <a:pPr marL="0" lvl="0" indent="0" algn="l" rtl="0">
                        <a:spcBef>
                          <a:spcPts val="0"/>
                        </a:spcBef>
                        <a:spcAft>
                          <a:spcPts val="0"/>
                        </a:spcAft>
                        <a:buNone/>
                      </a:pPr>
                      <a:r>
                        <a:rPr lang="en" sz="2700" b="1" dirty="0">
                          <a:latin typeface="+mj-lt"/>
                          <a:cs typeface="Calibri" panose="020F0502020204030204" pitchFamily="34" charset="0"/>
                        </a:rPr>
                        <a:t>Further readings</a:t>
                      </a:r>
                      <a:endParaRPr sz="2700" b="1" dirty="0">
                        <a:latin typeface="+mj-lt"/>
                        <a:cs typeface="Calibri" panose="020F0502020204030204" pitchFamily="34" charset="0"/>
                      </a:endParaRPr>
                    </a:p>
                  </a:txBody>
                  <a:tcPr marL="121900" marR="121900" marT="121900" marB="121900">
                    <a:solidFill>
                      <a:schemeClr val="bg1"/>
                    </a:solidFill>
                  </a:tcPr>
                </a:tc>
                <a:extLst>
                  <a:ext uri="{0D108BD9-81ED-4DB2-BD59-A6C34878D82A}">
                    <a16:rowId xmlns:a16="http://schemas.microsoft.com/office/drawing/2014/main" val="763055683"/>
                  </a:ext>
                </a:extLst>
              </a:tr>
            </a:tbl>
          </a:graphicData>
        </a:graphic>
      </p:graphicFrame>
    </p:spTree>
    <p:extLst>
      <p:ext uri="{BB962C8B-B14F-4D97-AF65-F5344CB8AC3E}">
        <p14:creationId xmlns:p14="http://schemas.microsoft.com/office/powerpoint/2010/main" val="3676758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
          <p:cNvSpPr txBox="1">
            <a:spLocks noGrp="1"/>
          </p:cNvSpPr>
          <p:nvPr>
            <p:ph type="ctrTitle"/>
          </p:nvPr>
        </p:nvSpPr>
        <p:spPr>
          <a:xfrm>
            <a:off x="415611" y="992767"/>
            <a:ext cx="11360800" cy="2736800"/>
          </a:xfrm>
          <a:prstGeom prst="rect">
            <a:avLst/>
          </a:prstGeom>
          <a:noFill/>
          <a:ln>
            <a:noFill/>
          </a:ln>
        </p:spPr>
        <p:txBody>
          <a:bodyPr spcFirstLastPara="1" vert="horz" wrap="square" lIns="121900" tIns="121900" rIns="121900" bIns="121900" rtlCol="0" anchor="ctr" anchorCtr="0">
            <a:noAutofit/>
          </a:bodyPr>
          <a:lstStyle/>
          <a:p>
            <a:pPr>
              <a:lnSpc>
                <a:spcPct val="100000"/>
              </a:lnSpc>
              <a:spcBef>
                <a:spcPts val="0"/>
              </a:spcBef>
              <a:buSzPts val="5200"/>
            </a:pPr>
            <a:r>
              <a:rPr lang="en-US" sz="3733" b="1" dirty="0">
                <a:ea typeface="Arial"/>
                <a:cs typeface="Arial"/>
                <a:sym typeface="Arial"/>
              </a:rPr>
              <a:t>Module 4</a:t>
            </a:r>
            <a:endParaRPr sz="8000" dirty="0">
              <a:ea typeface="Arial"/>
              <a:cs typeface="Arial"/>
              <a:sym typeface="Arial"/>
            </a:endParaRPr>
          </a:p>
        </p:txBody>
      </p:sp>
      <p:sp>
        <p:nvSpPr>
          <p:cNvPr id="55" name="Google Shape;55;p1"/>
          <p:cNvSpPr txBox="1">
            <a:spLocks noGrp="1"/>
          </p:cNvSpPr>
          <p:nvPr>
            <p:ph type="subTitle" idx="1"/>
          </p:nvPr>
        </p:nvSpPr>
        <p:spPr>
          <a:xfrm>
            <a:off x="415600" y="2900600"/>
            <a:ext cx="11360800" cy="1056800"/>
          </a:xfrm>
          <a:prstGeom prst="rect">
            <a:avLst/>
          </a:prstGeom>
          <a:noFill/>
          <a:ln>
            <a:noFill/>
          </a:ln>
        </p:spPr>
        <p:txBody>
          <a:bodyPr spcFirstLastPara="1" vert="horz" wrap="square" lIns="121900" tIns="121900" rIns="121900" bIns="121900" rtlCol="0" anchor="t" anchorCtr="0">
            <a:noAutofit/>
          </a:bodyPr>
          <a:lstStyle/>
          <a:p>
            <a:pPr>
              <a:lnSpc>
                <a:spcPct val="100000"/>
              </a:lnSpc>
              <a:spcBef>
                <a:spcPts val="0"/>
              </a:spcBef>
              <a:buSzPts val="2800"/>
            </a:pPr>
            <a:r>
              <a:rPr lang="en-US" sz="3200" b="1" dirty="0">
                <a:solidFill>
                  <a:schemeClr val="dk1"/>
                </a:solidFill>
                <a:latin typeface="Arial"/>
                <a:ea typeface="Arial"/>
                <a:cs typeface="Arial"/>
                <a:sym typeface="Arial"/>
              </a:rPr>
              <a:t>CSR related Marketing and Communication</a:t>
            </a:r>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graphicFrame>
        <p:nvGraphicFramePr>
          <p:cNvPr id="60" name="Google Shape;60;gf259d096e0_0_168"/>
          <p:cNvGraphicFramePr/>
          <p:nvPr/>
        </p:nvGraphicFramePr>
        <p:xfrm>
          <a:off x="1270001" y="1096494"/>
          <a:ext cx="10044700" cy="4305734"/>
        </p:xfrm>
        <a:graphic>
          <a:graphicData uri="http://schemas.openxmlformats.org/drawingml/2006/table">
            <a:tbl>
              <a:tblPr>
                <a:noFill/>
              </a:tblPr>
              <a:tblGrid>
                <a:gridCol w="2518967">
                  <a:extLst>
                    <a:ext uri="{9D8B030D-6E8A-4147-A177-3AD203B41FA5}">
                      <a16:colId xmlns:a16="http://schemas.microsoft.com/office/drawing/2014/main" val="20000"/>
                    </a:ext>
                  </a:extLst>
                </a:gridCol>
                <a:gridCol w="7525733">
                  <a:extLst>
                    <a:ext uri="{9D8B030D-6E8A-4147-A177-3AD203B41FA5}">
                      <a16:colId xmlns:a16="http://schemas.microsoft.com/office/drawing/2014/main" val="20001"/>
                    </a:ext>
                  </a:extLst>
                </a:gridCol>
              </a:tblGrid>
              <a:tr h="861300">
                <a:tc gridSpan="2">
                  <a:txBody>
                    <a:bodyPr/>
                    <a:lstStyle/>
                    <a:p>
                      <a:pPr marL="0" lvl="0" indent="0" algn="ctr" rtl="0">
                        <a:spcBef>
                          <a:spcPts val="0"/>
                        </a:spcBef>
                        <a:spcAft>
                          <a:spcPts val="0"/>
                        </a:spcAft>
                        <a:buClr>
                          <a:schemeClr val="dk1"/>
                        </a:buClr>
                        <a:buSzPts val="2000"/>
                        <a:buFont typeface="Arial"/>
                        <a:buNone/>
                      </a:pPr>
                      <a:r>
                        <a:rPr lang="en-US" sz="2700" b="1" dirty="0">
                          <a:solidFill>
                            <a:schemeClr val="dk1"/>
                          </a:solidFill>
                        </a:rPr>
                        <a:t>Module 4: CSR related Marketing and Communication</a:t>
                      </a:r>
                      <a:endParaRPr sz="2700" b="0" u="none" strike="noStrike" cap="none" dirty="0">
                        <a:latin typeface="Arial"/>
                        <a:ea typeface="Arial"/>
                        <a:cs typeface="Arial"/>
                        <a:sym typeface="Arial"/>
                      </a:endParaRPr>
                    </a:p>
                  </a:txBody>
                  <a:tcPr marL="121900" marR="121900" marT="121900" marB="121900"/>
                </a:tc>
                <a:tc hMerge="1">
                  <a:txBody>
                    <a:bodyPr/>
                    <a:lstStyle/>
                    <a:p>
                      <a:endParaRPr lang="en-CY"/>
                    </a:p>
                  </a:txBody>
                  <a:tcPr/>
                </a:tc>
                <a:extLst>
                  <a:ext uri="{0D108BD9-81ED-4DB2-BD59-A6C34878D82A}">
                    <a16:rowId xmlns:a16="http://schemas.microsoft.com/office/drawing/2014/main" val="10000"/>
                  </a:ext>
                </a:extLst>
              </a:tr>
              <a:tr h="1208333">
                <a:tc>
                  <a:txBody>
                    <a:bodyPr/>
                    <a:lstStyle/>
                    <a:p>
                      <a:pPr marL="0" marR="0" lvl="0" indent="0" algn="l" rtl="0">
                        <a:lnSpc>
                          <a:spcPct val="100000"/>
                        </a:lnSpc>
                        <a:spcBef>
                          <a:spcPts val="0"/>
                        </a:spcBef>
                        <a:spcAft>
                          <a:spcPts val="0"/>
                        </a:spcAft>
                        <a:buClr>
                          <a:srgbClr val="000000"/>
                        </a:buClr>
                        <a:buSzPts val="2000"/>
                        <a:buFont typeface="Arial"/>
                        <a:buNone/>
                      </a:pPr>
                      <a:r>
                        <a:rPr lang="en-US" sz="2700" b="0" u="none" strike="noStrike" cap="none">
                          <a:latin typeface="Arial"/>
                          <a:ea typeface="Arial"/>
                          <a:cs typeface="Arial"/>
                          <a:sym typeface="Arial"/>
                        </a:rPr>
                        <a:t>Unit 1</a:t>
                      </a:r>
                      <a:endParaRPr sz="2700" b="0" u="none" strike="noStrike" cap="none">
                        <a:latin typeface="Arial"/>
                        <a:ea typeface="Arial"/>
                        <a:cs typeface="Arial"/>
                        <a:sym typeface="Arial"/>
                      </a:endParaRPr>
                    </a:p>
                  </a:txBody>
                  <a:tcPr marL="121900" marR="121900" marT="121900" marB="121900"/>
                </a:tc>
                <a:tc>
                  <a:txBody>
                    <a:bodyPr/>
                    <a:lstStyle/>
                    <a:p>
                      <a:pPr marL="0" marR="0" lvl="0" indent="0" algn="l" rtl="0">
                        <a:lnSpc>
                          <a:spcPct val="100000"/>
                        </a:lnSpc>
                        <a:spcBef>
                          <a:spcPts val="0"/>
                        </a:spcBef>
                        <a:spcAft>
                          <a:spcPts val="0"/>
                        </a:spcAft>
                        <a:buClr>
                          <a:srgbClr val="000000"/>
                        </a:buClr>
                        <a:buSzPts val="2000"/>
                        <a:buFont typeface="Arial"/>
                        <a:buNone/>
                      </a:pPr>
                      <a:r>
                        <a:rPr lang="en-US" sz="2700" b="0" i="0" u="none" strike="noStrike" cap="none">
                          <a:solidFill>
                            <a:srgbClr val="000000"/>
                          </a:solidFill>
                          <a:latin typeface="Arial"/>
                          <a:ea typeface="Arial"/>
                          <a:cs typeface="Arial"/>
                          <a:sym typeface="Arial"/>
                        </a:rPr>
                        <a:t>Importance of having a strong brand in early start life</a:t>
                      </a:r>
                      <a:endParaRPr sz="2700" b="0" i="0" u="none" strike="noStrike" cap="none">
                        <a:solidFill>
                          <a:srgbClr val="000000"/>
                        </a:solidFill>
                        <a:latin typeface="Arial"/>
                        <a:ea typeface="Arial"/>
                        <a:cs typeface="Arial"/>
                        <a:sym typeface="Arial"/>
                      </a:endParaRPr>
                    </a:p>
                  </a:txBody>
                  <a:tcPr marL="121900" marR="121900" marT="121900" marB="121900"/>
                </a:tc>
                <a:extLst>
                  <a:ext uri="{0D108BD9-81ED-4DB2-BD59-A6C34878D82A}">
                    <a16:rowId xmlns:a16="http://schemas.microsoft.com/office/drawing/2014/main" val="10001"/>
                  </a:ext>
                </a:extLst>
              </a:tr>
              <a:tr h="745367">
                <a:tc>
                  <a:txBody>
                    <a:bodyPr/>
                    <a:lstStyle/>
                    <a:p>
                      <a:pPr marL="0" marR="0" lvl="0" indent="0" algn="l" rtl="0">
                        <a:lnSpc>
                          <a:spcPct val="100000"/>
                        </a:lnSpc>
                        <a:spcBef>
                          <a:spcPts val="0"/>
                        </a:spcBef>
                        <a:spcAft>
                          <a:spcPts val="0"/>
                        </a:spcAft>
                        <a:buClr>
                          <a:srgbClr val="000000"/>
                        </a:buClr>
                        <a:buSzPts val="2000"/>
                        <a:buFont typeface="Arial"/>
                        <a:buNone/>
                      </a:pPr>
                      <a:r>
                        <a:rPr lang="en-US" sz="2700">
                          <a:solidFill>
                            <a:schemeClr val="dk1"/>
                          </a:solidFill>
                        </a:rPr>
                        <a:t>Topic 1</a:t>
                      </a:r>
                      <a:endParaRPr sz="2700" b="0" u="none" strike="noStrike" cap="none">
                        <a:latin typeface="Arial"/>
                        <a:ea typeface="Arial"/>
                        <a:cs typeface="Arial"/>
                        <a:sym typeface="Arial"/>
                      </a:endParaRPr>
                    </a:p>
                  </a:txBody>
                  <a:tcPr marL="121900" marR="121900" marT="121900" marB="121900"/>
                </a:tc>
                <a:tc>
                  <a:txBody>
                    <a:bodyPr/>
                    <a:lstStyle/>
                    <a:p>
                      <a:pPr marL="0" lvl="0" indent="0" algn="l" rtl="0">
                        <a:lnSpc>
                          <a:spcPct val="90000"/>
                        </a:lnSpc>
                        <a:spcBef>
                          <a:spcPts val="0"/>
                        </a:spcBef>
                        <a:spcAft>
                          <a:spcPts val="0"/>
                        </a:spcAft>
                        <a:buClr>
                          <a:schemeClr val="dk1"/>
                        </a:buClr>
                        <a:buSzPts val="2800"/>
                        <a:buFont typeface="Arial"/>
                        <a:buNone/>
                      </a:pPr>
                      <a:r>
                        <a:rPr lang="en-US" sz="2700">
                          <a:solidFill>
                            <a:schemeClr val="dk1"/>
                          </a:solidFill>
                        </a:rPr>
                        <a:t>Commercial benefits</a:t>
                      </a:r>
                      <a:endParaRPr sz="2700" b="0" u="none" strike="noStrike" cap="none">
                        <a:latin typeface="Arial"/>
                        <a:ea typeface="Arial"/>
                        <a:cs typeface="Arial"/>
                        <a:sym typeface="Arial"/>
                      </a:endParaRPr>
                    </a:p>
                  </a:txBody>
                  <a:tcPr marL="121900" marR="121900" marT="121900" marB="121900"/>
                </a:tc>
                <a:extLst>
                  <a:ext uri="{0D108BD9-81ED-4DB2-BD59-A6C34878D82A}">
                    <a16:rowId xmlns:a16="http://schemas.microsoft.com/office/drawing/2014/main" val="10002"/>
                  </a:ext>
                </a:extLst>
              </a:tr>
              <a:tr h="745367">
                <a:tc>
                  <a:txBody>
                    <a:bodyPr/>
                    <a:lstStyle/>
                    <a:p>
                      <a:pPr marL="0" marR="0" lvl="0" indent="0" algn="l" rtl="0">
                        <a:lnSpc>
                          <a:spcPct val="100000"/>
                        </a:lnSpc>
                        <a:spcBef>
                          <a:spcPts val="0"/>
                        </a:spcBef>
                        <a:spcAft>
                          <a:spcPts val="0"/>
                        </a:spcAft>
                        <a:buClr>
                          <a:srgbClr val="000000"/>
                        </a:buClr>
                        <a:buSzPts val="2000"/>
                        <a:buFont typeface="Arial"/>
                        <a:buNone/>
                      </a:pPr>
                      <a:r>
                        <a:rPr lang="en-US" sz="2700">
                          <a:solidFill>
                            <a:schemeClr val="dk1"/>
                          </a:solidFill>
                        </a:rPr>
                        <a:t>Topic 2</a:t>
                      </a:r>
                      <a:endParaRPr sz="2700" b="0" u="none" strike="noStrike" cap="none">
                        <a:latin typeface="Arial"/>
                        <a:ea typeface="Arial"/>
                        <a:cs typeface="Arial"/>
                        <a:sym typeface="Arial"/>
                      </a:endParaRPr>
                    </a:p>
                  </a:txBody>
                  <a:tcPr marL="121900" marR="121900" marT="121900" marB="121900"/>
                </a:tc>
                <a:tc>
                  <a:txBody>
                    <a:bodyPr/>
                    <a:lstStyle/>
                    <a:p>
                      <a:pPr marL="0" lvl="0" indent="0" algn="l" rtl="0">
                        <a:spcBef>
                          <a:spcPts val="0"/>
                        </a:spcBef>
                        <a:spcAft>
                          <a:spcPts val="0"/>
                        </a:spcAft>
                        <a:buClr>
                          <a:schemeClr val="dk1"/>
                        </a:buClr>
                        <a:buSzPts val="2800"/>
                        <a:buFont typeface="Arial"/>
                        <a:buNone/>
                      </a:pPr>
                      <a:r>
                        <a:rPr lang="en-US" sz="2700" dirty="0">
                          <a:solidFill>
                            <a:schemeClr val="dk1"/>
                          </a:solidFill>
                        </a:rPr>
                        <a:t>Purpose Perception </a:t>
                      </a:r>
                      <a:endParaRPr sz="2700" b="0" u="none" strike="noStrike" cap="none" dirty="0">
                        <a:latin typeface="Arial"/>
                        <a:ea typeface="Arial"/>
                        <a:cs typeface="Arial"/>
                        <a:sym typeface="Arial"/>
                      </a:endParaRPr>
                    </a:p>
                  </a:txBody>
                  <a:tcPr marL="121900" marR="121900" marT="121900" marB="121900"/>
                </a:tc>
                <a:extLst>
                  <a:ext uri="{0D108BD9-81ED-4DB2-BD59-A6C34878D82A}">
                    <a16:rowId xmlns:a16="http://schemas.microsoft.com/office/drawing/2014/main" val="10003"/>
                  </a:ext>
                </a:extLst>
              </a:tr>
              <a:tr h="745367">
                <a:tc>
                  <a:txBody>
                    <a:bodyPr/>
                    <a:lstStyle/>
                    <a:p>
                      <a:pPr marL="0" marR="0" lvl="0" indent="0" algn="l" rtl="0">
                        <a:lnSpc>
                          <a:spcPct val="100000"/>
                        </a:lnSpc>
                        <a:spcBef>
                          <a:spcPts val="0"/>
                        </a:spcBef>
                        <a:spcAft>
                          <a:spcPts val="0"/>
                        </a:spcAft>
                        <a:buClr>
                          <a:srgbClr val="000000"/>
                        </a:buClr>
                        <a:buSzPts val="2000"/>
                        <a:buFont typeface="Arial"/>
                        <a:buNone/>
                      </a:pPr>
                      <a:r>
                        <a:rPr lang="en-US" sz="2700">
                          <a:solidFill>
                            <a:schemeClr val="dk1"/>
                          </a:solidFill>
                        </a:rPr>
                        <a:t>Topic 3</a:t>
                      </a:r>
                      <a:endParaRPr sz="2700" b="0" u="none" strike="noStrike" cap="none">
                        <a:latin typeface="Arial"/>
                        <a:ea typeface="Arial"/>
                        <a:cs typeface="Arial"/>
                        <a:sym typeface="Arial"/>
                      </a:endParaRPr>
                    </a:p>
                  </a:txBody>
                  <a:tcPr marL="121900" marR="121900" marT="121900" marB="121900"/>
                </a:tc>
                <a:tc>
                  <a:txBody>
                    <a:bodyPr/>
                    <a:lstStyle/>
                    <a:p>
                      <a:pPr marL="0" lvl="0" indent="0" algn="l" rtl="0">
                        <a:lnSpc>
                          <a:spcPct val="90000"/>
                        </a:lnSpc>
                        <a:spcBef>
                          <a:spcPts val="0"/>
                        </a:spcBef>
                        <a:spcAft>
                          <a:spcPts val="0"/>
                        </a:spcAft>
                        <a:buClr>
                          <a:schemeClr val="dk1"/>
                        </a:buClr>
                        <a:buSzPts val="2800"/>
                        <a:buFont typeface="Arial"/>
                        <a:buNone/>
                      </a:pPr>
                      <a:r>
                        <a:rPr lang="en-US" sz="2700" dirty="0">
                          <a:solidFill>
                            <a:schemeClr val="dk1"/>
                          </a:solidFill>
                        </a:rPr>
                        <a:t>Why is CSR Marketing important</a:t>
                      </a:r>
                      <a:endParaRPr sz="2700" b="0" u="none" strike="noStrike" cap="none" dirty="0">
                        <a:latin typeface="Arial"/>
                        <a:ea typeface="Arial"/>
                        <a:cs typeface="Arial"/>
                        <a:sym typeface="Arial"/>
                      </a:endParaRPr>
                    </a:p>
                  </a:txBody>
                  <a:tcPr marL="121900" marR="121900" marT="121900" marB="121900"/>
                </a:tc>
                <a:extLst>
                  <a:ext uri="{0D108BD9-81ED-4DB2-BD59-A6C34878D82A}">
                    <a16:rowId xmlns:a16="http://schemas.microsoft.com/office/drawing/2014/main" val="10004"/>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graphicFrame>
        <p:nvGraphicFramePr>
          <p:cNvPr id="65" name="Google Shape;65;gf259d096e0_0_172"/>
          <p:cNvGraphicFramePr/>
          <p:nvPr/>
        </p:nvGraphicFramePr>
        <p:xfrm>
          <a:off x="1270001" y="994894"/>
          <a:ext cx="9872300" cy="4247900"/>
        </p:xfrm>
        <a:graphic>
          <a:graphicData uri="http://schemas.openxmlformats.org/drawingml/2006/table">
            <a:tbl>
              <a:tblPr>
                <a:noFill/>
              </a:tblPr>
              <a:tblGrid>
                <a:gridCol w="2475733">
                  <a:extLst>
                    <a:ext uri="{9D8B030D-6E8A-4147-A177-3AD203B41FA5}">
                      <a16:colId xmlns:a16="http://schemas.microsoft.com/office/drawing/2014/main" val="20000"/>
                    </a:ext>
                  </a:extLst>
                </a:gridCol>
                <a:gridCol w="7396567">
                  <a:extLst>
                    <a:ext uri="{9D8B030D-6E8A-4147-A177-3AD203B41FA5}">
                      <a16:colId xmlns:a16="http://schemas.microsoft.com/office/drawing/2014/main" val="20001"/>
                    </a:ext>
                  </a:extLst>
                </a:gridCol>
              </a:tblGrid>
              <a:tr h="755700">
                <a:tc gridSpan="2">
                  <a:txBody>
                    <a:bodyPr/>
                    <a:lstStyle/>
                    <a:p>
                      <a:pPr marL="0" marR="0" lvl="0" indent="0" algn="ctr" rtl="0">
                        <a:lnSpc>
                          <a:spcPct val="100000"/>
                        </a:lnSpc>
                        <a:spcBef>
                          <a:spcPts val="0"/>
                        </a:spcBef>
                        <a:spcAft>
                          <a:spcPts val="0"/>
                        </a:spcAft>
                        <a:buClr>
                          <a:schemeClr val="dk1"/>
                        </a:buClr>
                        <a:buSzPts val="2000"/>
                        <a:buFont typeface="Arial"/>
                        <a:buNone/>
                      </a:pPr>
                      <a:r>
                        <a:rPr lang="en-US" sz="2700" b="1" i="0" u="none" strike="noStrike" cap="none" dirty="0">
                          <a:solidFill>
                            <a:schemeClr val="dk1"/>
                          </a:solidFill>
                          <a:latin typeface="Arial"/>
                          <a:cs typeface="Arial"/>
                          <a:sym typeface="Arial"/>
                        </a:rPr>
                        <a:t>Module 4: CSR related Marketing and Communication</a:t>
                      </a:r>
                      <a:endParaRPr sz="2700" b="1" i="0" u="none" strike="noStrike" cap="none" dirty="0">
                        <a:solidFill>
                          <a:schemeClr val="dk1"/>
                        </a:solidFill>
                        <a:latin typeface="Arial"/>
                        <a:cs typeface="Arial"/>
                        <a:sym typeface="Arial"/>
                      </a:endParaRPr>
                    </a:p>
                  </a:txBody>
                  <a:tcPr marL="121900" marR="121900" marT="121900" marB="121900"/>
                </a:tc>
                <a:tc hMerge="1">
                  <a:txBody>
                    <a:bodyPr/>
                    <a:lstStyle/>
                    <a:p>
                      <a:endParaRPr lang="en-CY"/>
                    </a:p>
                  </a:txBody>
                  <a:tcPr/>
                </a:tc>
                <a:extLst>
                  <a:ext uri="{0D108BD9-81ED-4DB2-BD59-A6C34878D82A}">
                    <a16:rowId xmlns:a16="http://schemas.microsoft.com/office/drawing/2014/main" val="10000"/>
                  </a:ext>
                </a:extLst>
              </a:tr>
              <a:tr h="1225100">
                <a:tc>
                  <a:txBody>
                    <a:bodyPr/>
                    <a:lstStyle/>
                    <a:p>
                      <a:pPr marL="0" marR="0" lvl="0" indent="0" algn="ctr" rtl="0">
                        <a:lnSpc>
                          <a:spcPct val="100000"/>
                        </a:lnSpc>
                        <a:spcBef>
                          <a:spcPts val="0"/>
                        </a:spcBef>
                        <a:spcAft>
                          <a:spcPts val="0"/>
                        </a:spcAft>
                        <a:buClr>
                          <a:schemeClr val="dk1"/>
                        </a:buClr>
                        <a:buSzPts val="2000"/>
                        <a:buFont typeface="Arial"/>
                        <a:buNone/>
                      </a:pPr>
                      <a:r>
                        <a:rPr lang="en-US" sz="2700" b="0" i="0" u="none" strike="noStrike" cap="none" dirty="0">
                          <a:solidFill>
                            <a:schemeClr val="dk1"/>
                          </a:solidFill>
                          <a:latin typeface="Arial"/>
                          <a:cs typeface="Arial"/>
                          <a:sym typeface="Arial"/>
                        </a:rPr>
                        <a:t>Unit 2</a:t>
                      </a:r>
                      <a:endParaRPr sz="2700" b="0" i="0" u="none" strike="noStrike" cap="none" dirty="0">
                        <a:solidFill>
                          <a:schemeClr val="dk1"/>
                        </a:solidFill>
                        <a:latin typeface="Arial"/>
                        <a:cs typeface="Arial"/>
                        <a:sym typeface="Arial"/>
                      </a:endParaRPr>
                    </a:p>
                  </a:txBody>
                  <a:tcPr marL="121900" marR="121900" marT="121900" marB="121900">
                    <a:solidFill>
                      <a:schemeClr val="lt1"/>
                    </a:solidFill>
                  </a:tcPr>
                </a:tc>
                <a:tc>
                  <a:txBody>
                    <a:bodyPr/>
                    <a:lstStyle/>
                    <a:p>
                      <a:pPr marL="0" marR="0" lvl="0" indent="0" algn="ctr" rtl="0">
                        <a:lnSpc>
                          <a:spcPct val="100000"/>
                        </a:lnSpc>
                        <a:spcBef>
                          <a:spcPts val="0"/>
                        </a:spcBef>
                        <a:spcAft>
                          <a:spcPts val="0"/>
                        </a:spcAft>
                        <a:buClr>
                          <a:schemeClr val="dk1"/>
                        </a:buClr>
                        <a:buSzPts val="2000"/>
                        <a:buFont typeface="Arial"/>
                        <a:buNone/>
                      </a:pPr>
                      <a:r>
                        <a:rPr lang="en-US" sz="2700" b="0" i="0" u="none" strike="noStrike" cap="none">
                          <a:solidFill>
                            <a:schemeClr val="dk1"/>
                          </a:solidFill>
                          <a:latin typeface="Arial"/>
                          <a:cs typeface="Arial"/>
                          <a:sym typeface="Arial"/>
                        </a:rPr>
                        <a:t>Basics on CSR related Marketing and Communication </a:t>
                      </a:r>
                      <a:endParaRPr sz="2700" b="0" i="0" u="none" strike="noStrike" cap="none">
                        <a:solidFill>
                          <a:schemeClr val="dk1"/>
                        </a:solidFill>
                        <a:latin typeface="Arial"/>
                        <a:ea typeface="Arial"/>
                        <a:cs typeface="Arial"/>
                        <a:sym typeface="Arial"/>
                      </a:endParaRPr>
                    </a:p>
                  </a:txBody>
                  <a:tcPr marL="121900" marR="121900" marT="121900" marB="121900">
                    <a:solidFill>
                      <a:schemeClr val="lt1"/>
                    </a:solidFill>
                  </a:tcPr>
                </a:tc>
                <a:extLst>
                  <a:ext uri="{0D108BD9-81ED-4DB2-BD59-A6C34878D82A}">
                    <a16:rowId xmlns:a16="http://schemas.microsoft.com/office/drawing/2014/main" val="10001"/>
                  </a:ext>
                </a:extLst>
              </a:tr>
              <a:tr h="755700">
                <a:tc>
                  <a:txBody>
                    <a:bodyPr/>
                    <a:lstStyle/>
                    <a:p>
                      <a:pPr marL="0" marR="0" lvl="0" indent="0" algn="ctr" rtl="0">
                        <a:lnSpc>
                          <a:spcPct val="100000"/>
                        </a:lnSpc>
                        <a:spcBef>
                          <a:spcPts val="0"/>
                        </a:spcBef>
                        <a:spcAft>
                          <a:spcPts val="0"/>
                        </a:spcAft>
                        <a:buClr>
                          <a:schemeClr val="dk1"/>
                        </a:buClr>
                        <a:buSzPts val="2000"/>
                        <a:buFont typeface="Arial"/>
                        <a:buNone/>
                      </a:pPr>
                      <a:r>
                        <a:rPr lang="en-US" sz="2700" b="0" i="0" u="none" strike="noStrike" cap="none" dirty="0">
                          <a:solidFill>
                            <a:schemeClr val="dk1"/>
                          </a:solidFill>
                          <a:latin typeface="Arial"/>
                          <a:ea typeface="Arial"/>
                          <a:cs typeface="Arial"/>
                          <a:sym typeface="Arial"/>
                        </a:rPr>
                        <a:t>Topic 1</a:t>
                      </a:r>
                      <a:endParaRPr sz="2700" b="0" i="0" u="none" strike="noStrike" cap="none" dirty="0">
                        <a:solidFill>
                          <a:schemeClr val="dk1"/>
                        </a:solidFill>
                        <a:latin typeface="Arial"/>
                        <a:ea typeface="Arial"/>
                        <a:cs typeface="Arial"/>
                        <a:sym typeface="Arial"/>
                      </a:endParaRPr>
                    </a:p>
                  </a:txBody>
                  <a:tcPr marL="121900" marR="121900" marT="121900" marB="121900"/>
                </a:tc>
                <a:tc>
                  <a:txBody>
                    <a:bodyPr/>
                    <a:lstStyle/>
                    <a:p>
                      <a:pPr marL="0" marR="0" lvl="0" indent="0" algn="ctr" rtl="0">
                        <a:lnSpc>
                          <a:spcPct val="100000"/>
                        </a:lnSpc>
                        <a:spcBef>
                          <a:spcPts val="0"/>
                        </a:spcBef>
                        <a:spcAft>
                          <a:spcPts val="0"/>
                        </a:spcAft>
                        <a:buClr>
                          <a:schemeClr val="dk1"/>
                        </a:buClr>
                        <a:buSzPts val="2000"/>
                        <a:buFont typeface="Arial"/>
                        <a:buNone/>
                      </a:pPr>
                      <a:r>
                        <a:rPr lang="en-US" sz="2700" b="0" i="0" u="none" strike="noStrike" cap="none" dirty="0">
                          <a:solidFill>
                            <a:schemeClr val="dk1"/>
                          </a:solidFill>
                          <a:latin typeface="Arial"/>
                          <a:cs typeface="Arial"/>
                          <a:sym typeface="Arial"/>
                        </a:rPr>
                        <a:t>Sustainable Brand Identity </a:t>
                      </a:r>
                      <a:endParaRPr sz="2700" b="0" i="0" u="none" strike="noStrike" cap="none" dirty="0">
                        <a:solidFill>
                          <a:schemeClr val="dk1"/>
                        </a:solidFill>
                        <a:latin typeface="Arial"/>
                        <a:ea typeface="Arial"/>
                        <a:cs typeface="Arial"/>
                        <a:sym typeface="Arial"/>
                      </a:endParaRPr>
                    </a:p>
                  </a:txBody>
                  <a:tcPr marL="121900" marR="121900" marT="121900" marB="121900"/>
                </a:tc>
                <a:extLst>
                  <a:ext uri="{0D108BD9-81ED-4DB2-BD59-A6C34878D82A}">
                    <a16:rowId xmlns:a16="http://schemas.microsoft.com/office/drawing/2014/main" val="10002"/>
                  </a:ext>
                </a:extLst>
              </a:tr>
              <a:tr h="755700">
                <a:tc>
                  <a:txBody>
                    <a:bodyPr/>
                    <a:lstStyle/>
                    <a:p>
                      <a:pPr marL="0" marR="0" lvl="0" indent="0" algn="ctr" rtl="0">
                        <a:lnSpc>
                          <a:spcPct val="100000"/>
                        </a:lnSpc>
                        <a:spcBef>
                          <a:spcPts val="0"/>
                        </a:spcBef>
                        <a:spcAft>
                          <a:spcPts val="0"/>
                        </a:spcAft>
                        <a:buClr>
                          <a:schemeClr val="dk1"/>
                        </a:buClr>
                        <a:buSzPts val="2000"/>
                        <a:buFont typeface="Arial"/>
                        <a:buNone/>
                      </a:pPr>
                      <a:r>
                        <a:rPr lang="en-US" sz="2700" b="0" i="0" u="none" strike="noStrike" cap="none">
                          <a:solidFill>
                            <a:schemeClr val="dk1"/>
                          </a:solidFill>
                          <a:latin typeface="Arial"/>
                          <a:ea typeface="Arial"/>
                          <a:cs typeface="Arial"/>
                          <a:sym typeface="Arial"/>
                        </a:rPr>
                        <a:t>Topic 2</a:t>
                      </a:r>
                      <a:endParaRPr sz="2700" b="0" i="0" u="none" strike="noStrike" cap="none">
                        <a:solidFill>
                          <a:schemeClr val="dk1"/>
                        </a:solidFill>
                        <a:latin typeface="Arial"/>
                        <a:ea typeface="Arial"/>
                        <a:cs typeface="Arial"/>
                        <a:sym typeface="Arial"/>
                      </a:endParaRPr>
                    </a:p>
                  </a:txBody>
                  <a:tcPr marL="121900" marR="121900" marT="121900" marB="121900"/>
                </a:tc>
                <a:tc>
                  <a:txBody>
                    <a:bodyPr/>
                    <a:lstStyle/>
                    <a:p>
                      <a:pPr marL="0" marR="0" lvl="0" indent="0" algn="ctr" rtl="0">
                        <a:lnSpc>
                          <a:spcPct val="100000"/>
                        </a:lnSpc>
                        <a:spcBef>
                          <a:spcPts val="0"/>
                        </a:spcBef>
                        <a:spcAft>
                          <a:spcPts val="0"/>
                        </a:spcAft>
                        <a:buClr>
                          <a:schemeClr val="dk1"/>
                        </a:buClr>
                        <a:buSzPts val="2000"/>
                        <a:buFont typeface="Arial"/>
                        <a:buNone/>
                      </a:pPr>
                      <a:r>
                        <a:rPr lang="en-US" sz="2700" b="0" i="0" u="none" strike="noStrike" cap="none" dirty="0">
                          <a:solidFill>
                            <a:schemeClr val="dk1"/>
                          </a:solidFill>
                          <a:latin typeface="Arial"/>
                          <a:cs typeface="Arial"/>
                          <a:sym typeface="Arial"/>
                        </a:rPr>
                        <a:t>Sustainable Strategy </a:t>
                      </a:r>
                      <a:endParaRPr sz="2700" b="0" i="0" u="none" strike="noStrike" cap="none" dirty="0">
                        <a:solidFill>
                          <a:schemeClr val="dk1"/>
                        </a:solidFill>
                        <a:latin typeface="Arial"/>
                        <a:ea typeface="Arial"/>
                        <a:cs typeface="Arial"/>
                        <a:sym typeface="Arial"/>
                      </a:endParaRPr>
                    </a:p>
                  </a:txBody>
                  <a:tcPr marL="121900" marR="121900" marT="121900" marB="121900"/>
                </a:tc>
                <a:extLst>
                  <a:ext uri="{0D108BD9-81ED-4DB2-BD59-A6C34878D82A}">
                    <a16:rowId xmlns:a16="http://schemas.microsoft.com/office/drawing/2014/main" val="10003"/>
                  </a:ext>
                </a:extLst>
              </a:tr>
              <a:tr h="755700">
                <a:tc>
                  <a:txBody>
                    <a:bodyPr/>
                    <a:lstStyle/>
                    <a:p>
                      <a:pPr marL="0" marR="0" lvl="0" indent="0" algn="ctr" rtl="0">
                        <a:lnSpc>
                          <a:spcPct val="100000"/>
                        </a:lnSpc>
                        <a:spcBef>
                          <a:spcPts val="0"/>
                        </a:spcBef>
                        <a:spcAft>
                          <a:spcPts val="0"/>
                        </a:spcAft>
                        <a:buClr>
                          <a:schemeClr val="dk1"/>
                        </a:buClr>
                        <a:buSzPts val="2000"/>
                        <a:buFont typeface="Arial"/>
                        <a:buNone/>
                      </a:pPr>
                      <a:r>
                        <a:rPr lang="en-US" sz="2700" b="0" i="0" u="none" strike="noStrike" cap="none">
                          <a:solidFill>
                            <a:schemeClr val="dk1"/>
                          </a:solidFill>
                          <a:latin typeface="Arial"/>
                          <a:ea typeface="Arial"/>
                          <a:cs typeface="Arial"/>
                          <a:sym typeface="Arial"/>
                        </a:rPr>
                        <a:t>Topic 3</a:t>
                      </a:r>
                      <a:endParaRPr sz="2700" b="0" i="0" u="none" strike="noStrike" cap="none">
                        <a:solidFill>
                          <a:schemeClr val="dk1"/>
                        </a:solidFill>
                        <a:latin typeface="Arial"/>
                        <a:ea typeface="Arial"/>
                        <a:cs typeface="Arial"/>
                        <a:sym typeface="Arial"/>
                      </a:endParaRPr>
                    </a:p>
                  </a:txBody>
                  <a:tcPr marL="121900" marR="121900" marT="121900" marB="121900"/>
                </a:tc>
                <a:tc>
                  <a:txBody>
                    <a:bodyPr/>
                    <a:lstStyle/>
                    <a:p>
                      <a:pPr marL="0" marR="0" lvl="0" indent="0" algn="ctr" rtl="0">
                        <a:lnSpc>
                          <a:spcPct val="100000"/>
                        </a:lnSpc>
                        <a:spcBef>
                          <a:spcPts val="0"/>
                        </a:spcBef>
                        <a:spcAft>
                          <a:spcPts val="0"/>
                        </a:spcAft>
                        <a:buClr>
                          <a:schemeClr val="dk1"/>
                        </a:buClr>
                        <a:buSzPts val="2000"/>
                        <a:buFont typeface="Arial"/>
                        <a:buNone/>
                      </a:pPr>
                      <a:r>
                        <a:rPr lang="en-US" sz="2700" b="0" i="0" u="none" strike="noStrike" cap="none" dirty="0">
                          <a:solidFill>
                            <a:schemeClr val="dk1"/>
                          </a:solidFill>
                          <a:latin typeface="Arial"/>
                          <a:cs typeface="Arial"/>
                          <a:sym typeface="Arial"/>
                        </a:rPr>
                        <a:t>Greenwashing</a:t>
                      </a:r>
                      <a:endParaRPr sz="2700" b="0" i="0" u="none" strike="noStrike" cap="none" dirty="0">
                        <a:solidFill>
                          <a:schemeClr val="dk1"/>
                        </a:solidFill>
                        <a:latin typeface="Arial"/>
                        <a:ea typeface="Arial"/>
                        <a:cs typeface="Arial"/>
                        <a:sym typeface="Arial"/>
                      </a:endParaRPr>
                    </a:p>
                  </a:txBody>
                  <a:tcPr marL="121900" marR="121900" marT="121900" marB="121900"/>
                </a:tc>
                <a:extLst>
                  <a:ext uri="{0D108BD9-81ED-4DB2-BD59-A6C34878D82A}">
                    <a16:rowId xmlns:a16="http://schemas.microsoft.com/office/drawing/2014/main" val="10004"/>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graphicFrame>
        <p:nvGraphicFramePr>
          <p:cNvPr id="70" name="Google Shape;70;gf259d096e0_0_176"/>
          <p:cNvGraphicFramePr/>
          <p:nvPr/>
        </p:nvGraphicFramePr>
        <p:xfrm>
          <a:off x="1270001" y="994893"/>
          <a:ext cx="9872300" cy="3492200"/>
        </p:xfrm>
        <a:graphic>
          <a:graphicData uri="http://schemas.openxmlformats.org/drawingml/2006/table">
            <a:tbl>
              <a:tblPr>
                <a:noFill/>
              </a:tblPr>
              <a:tblGrid>
                <a:gridCol w="2475733">
                  <a:extLst>
                    <a:ext uri="{9D8B030D-6E8A-4147-A177-3AD203B41FA5}">
                      <a16:colId xmlns:a16="http://schemas.microsoft.com/office/drawing/2014/main" val="20000"/>
                    </a:ext>
                  </a:extLst>
                </a:gridCol>
                <a:gridCol w="7396567">
                  <a:extLst>
                    <a:ext uri="{9D8B030D-6E8A-4147-A177-3AD203B41FA5}">
                      <a16:colId xmlns:a16="http://schemas.microsoft.com/office/drawing/2014/main" val="20001"/>
                    </a:ext>
                  </a:extLst>
                </a:gridCol>
              </a:tblGrid>
              <a:tr h="755700">
                <a:tc gridSpan="2">
                  <a:txBody>
                    <a:bodyPr/>
                    <a:lstStyle/>
                    <a:p>
                      <a:pPr marL="0" lvl="0" indent="0" algn="ctr" rtl="0">
                        <a:spcBef>
                          <a:spcPts val="0"/>
                        </a:spcBef>
                        <a:spcAft>
                          <a:spcPts val="0"/>
                        </a:spcAft>
                        <a:buClr>
                          <a:schemeClr val="dk1"/>
                        </a:buClr>
                        <a:buSzPts val="2000"/>
                        <a:buFont typeface="Arial"/>
                        <a:buNone/>
                      </a:pPr>
                      <a:r>
                        <a:rPr lang="en-US" sz="2700" b="1" dirty="0">
                          <a:solidFill>
                            <a:schemeClr val="dk1"/>
                          </a:solidFill>
                        </a:rPr>
                        <a:t>Module 4: CSR related Marketing and Communication</a:t>
                      </a:r>
                      <a:endParaRPr sz="1900" u="none" strike="noStrike" cap="none" dirty="0"/>
                    </a:p>
                  </a:txBody>
                  <a:tcPr marL="121900" marR="121900" marT="121900" marB="121900"/>
                </a:tc>
                <a:tc hMerge="1">
                  <a:txBody>
                    <a:bodyPr/>
                    <a:lstStyle/>
                    <a:p>
                      <a:endParaRPr lang="en-CY"/>
                    </a:p>
                  </a:txBody>
                  <a:tcPr/>
                </a:tc>
                <a:extLst>
                  <a:ext uri="{0D108BD9-81ED-4DB2-BD59-A6C34878D82A}">
                    <a16:rowId xmlns:a16="http://schemas.microsoft.com/office/drawing/2014/main" val="10000"/>
                  </a:ext>
                </a:extLst>
              </a:tr>
              <a:tr h="1225100">
                <a:tc>
                  <a:txBody>
                    <a:bodyPr/>
                    <a:lstStyle/>
                    <a:p>
                      <a:pPr marL="0" marR="0" lvl="0" indent="0" algn="l" rtl="0">
                        <a:lnSpc>
                          <a:spcPct val="100000"/>
                        </a:lnSpc>
                        <a:spcBef>
                          <a:spcPts val="0"/>
                        </a:spcBef>
                        <a:spcAft>
                          <a:spcPts val="0"/>
                        </a:spcAft>
                        <a:buClr>
                          <a:srgbClr val="000000"/>
                        </a:buClr>
                        <a:buSzPts val="2000"/>
                        <a:buFont typeface="Arial"/>
                        <a:buNone/>
                      </a:pPr>
                      <a:r>
                        <a:rPr lang="en-US" sz="2700" u="none" strike="noStrike" cap="none" dirty="0"/>
                        <a:t>Unit </a:t>
                      </a:r>
                      <a:r>
                        <a:rPr lang="en-US" sz="2700" dirty="0"/>
                        <a:t>3</a:t>
                      </a:r>
                      <a:endParaRPr sz="2700" u="none" strike="noStrike" cap="none" dirty="0"/>
                    </a:p>
                  </a:txBody>
                  <a:tcPr marL="121900" marR="121900" marT="121900" marB="121900">
                    <a:solidFill>
                      <a:schemeClr val="lt1"/>
                    </a:solidFill>
                  </a:tcPr>
                </a:tc>
                <a:tc>
                  <a:txBody>
                    <a:bodyPr/>
                    <a:lstStyle/>
                    <a:p>
                      <a:pPr marL="0" lvl="0" indent="0" algn="l" rtl="0">
                        <a:spcBef>
                          <a:spcPts val="0"/>
                        </a:spcBef>
                        <a:spcAft>
                          <a:spcPts val="0"/>
                        </a:spcAft>
                        <a:buClr>
                          <a:schemeClr val="dk1"/>
                        </a:buClr>
                        <a:buSzPts val="3600"/>
                        <a:buFont typeface="Arial"/>
                        <a:buNone/>
                      </a:pPr>
                      <a:r>
                        <a:rPr lang="en-US" sz="2700" dirty="0">
                          <a:solidFill>
                            <a:schemeClr val="dk1"/>
                          </a:solidFill>
                        </a:rPr>
                        <a:t>Reporting and Eco Labeling </a:t>
                      </a:r>
                      <a:endParaRPr sz="2700" b="1" u="none" strike="noStrike" cap="none" dirty="0">
                        <a:latin typeface="Arial"/>
                        <a:ea typeface="Arial"/>
                        <a:cs typeface="Arial"/>
                        <a:sym typeface="Arial"/>
                      </a:endParaRPr>
                    </a:p>
                  </a:txBody>
                  <a:tcPr marL="121900" marR="121900" marT="121900" marB="121900">
                    <a:solidFill>
                      <a:schemeClr val="lt1"/>
                    </a:solidFill>
                  </a:tcPr>
                </a:tc>
                <a:extLst>
                  <a:ext uri="{0D108BD9-81ED-4DB2-BD59-A6C34878D82A}">
                    <a16:rowId xmlns:a16="http://schemas.microsoft.com/office/drawing/2014/main" val="10001"/>
                  </a:ext>
                </a:extLst>
              </a:tr>
              <a:tr h="755700">
                <a:tc>
                  <a:txBody>
                    <a:bodyPr/>
                    <a:lstStyle/>
                    <a:p>
                      <a:pPr marL="0" marR="0" lvl="0" indent="0" algn="l" rtl="0">
                        <a:lnSpc>
                          <a:spcPct val="100000"/>
                        </a:lnSpc>
                        <a:spcBef>
                          <a:spcPts val="0"/>
                        </a:spcBef>
                        <a:spcAft>
                          <a:spcPts val="0"/>
                        </a:spcAft>
                        <a:buClr>
                          <a:srgbClr val="000000"/>
                        </a:buClr>
                        <a:buSzPts val="2000"/>
                        <a:buFont typeface="Arial"/>
                        <a:buNone/>
                      </a:pPr>
                      <a:r>
                        <a:rPr lang="en-US" sz="2700" b="0" u="none" strike="noStrike" cap="none">
                          <a:latin typeface="Arial"/>
                          <a:ea typeface="Arial"/>
                          <a:cs typeface="Arial"/>
                          <a:sym typeface="Arial"/>
                        </a:rPr>
                        <a:t>Topic 1</a:t>
                      </a:r>
                      <a:endParaRPr sz="2700" b="0" u="none" strike="noStrike" cap="none">
                        <a:latin typeface="Arial"/>
                        <a:ea typeface="Arial"/>
                        <a:cs typeface="Arial"/>
                        <a:sym typeface="Arial"/>
                      </a:endParaRPr>
                    </a:p>
                  </a:txBody>
                  <a:tcPr marL="121900" marR="121900" marT="121900" marB="121900"/>
                </a:tc>
                <a:tc>
                  <a:txBody>
                    <a:bodyPr/>
                    <a:lstStyle/>
                    <a:p>
                      <a:pPr marL="0" lvl="0" indent="0" algn="l" rtl="0">
                        <a:spcBef>
                          <a:spcPts val="0"/>
                        </a:spcBef>
                        <a:spcAft>
                          <a:spcPts val="0"/>
                        </a:spcAft>
                        <a:buClr>
                          <a:schemeClr val="dk1"/>
                        </a:buClr>
                        <a:buSzPts val="2800"/>
                        <a:buFont typeface="Arial"/>
                        <a:buNone/>
                      </a:pPr>
                      <a:r>
                        <a:rPr lang="en-US" sz="2700">
                          <a:solidFill>
                            <a:schemeClr val="dk1"/>
                          </a:solidFill>
                        </a:rPr>
                        <a:t>Reporting </a:t>
                      </a:r>
                      <a:endParaRPr sz="2700" b="0" u="none" strike="noStrike" cap="none">
                        <a:latin typeface="Arial"/>
                        <a:ea typeface="Arial"/>
                        <a:cs typeface="Arial"/>
                        <a:sym typeface="Arial"/>
                      </a:endParaRPr>
                    </a:p>
                  </a:txBody>
                  <a:tcPr marL="121900" marR="121900" marT="121900" marB="121900"/>
                </a:tc>
                <a:extLst>
                  <a:ext uri="{0D108BD9-81ED-4DB2-BD59-A6C34878D82A}">
                    <a16:rowId xmlns:a16="http://schemas.microsoft.com/office/drawing/2014/main" val="10002"/>
                  </a:ext>
                </a:extLst>
              </a:tr>
              <a:tr h="755700">
                <a:tc>
                  <a:txBody>
                    <a:bodyPr/>
                    <a:lstStyle/>
                    <a:p>
                      <a:pPr marL="0" marR="0" lvl="0" indent="0" algn="l" rtl="0">
                        <a:lnSpc>
                          <a:spcPct val="100000"/>
                        </a:lnSpc>
                        <a:spcBef>
                          <a:spcPts val="0"/>
                        </a:spcBef>
                        <a:spcAft>
                          <a:spcPts val="0"/>
                        </a:spcAft>
                        <a:buClr>
                          <a:srgbClr val="000000"/>
                        </a:buClr>
                        <a:buSzPts val="2000"/>
                        <a:buFont typeface="Arial"/>
                        <a:buNone/>
                      </a:pPr>
                      <a:r>
                        <a:rPr lang="en-US" sz="2700" b="0" u="none" strike="noStrike" cap="none" dirty="0">
                          <a:solidFill>
                            <a:schemeClr val="dk1"/>
                          </a:solidFill>
                          <a:latin typeface="Arial"/>
                          <a:ea typeface="Arial"/>
                          <a:cs typeface="Arial"/>
                          <a:sym typeface="Arial"/>
                        </a:rPr>
                        <a:t>Topic 2</a:t>
                      </a:r>
                      <a:endParaRPr sz="2700" b="0" u="none" strike="noStrike" cap="none" dirty="0">
                        <a:latin typeface="Arial"/>
                        <a:ea typeface="Arial"/>
                        <a:cs typeface="Arial"/>
                        <a:sym typeface="Arial"/>
                      </a:endParaRPr>
                    </a:p>
                  </a:txBody>
                  <a:tcPr marL="121900" marR="121900" marT="121900" marB="121900"/>
                </a:tc>
                <a:tc>
                  <a:txBody>
                    <a:bodyPr/>
                    <a:lstStyle/>
                    <a:p>
                      <a:pPr marL="0" lvl="0" indent="0" algn="l" rtl="0">
                        <a:spcBef>
                          <a:spcPts val="0"/>
                        </a:spcBef>
                        <a:spcAft>
                          <a:spcPts val="0"/>
                        </a:spcAft>
                        <a:buClr>
                          <a:schemeClr val="dk1"/>
                        </a:buClr>
                        <a:buSzPts val="2800"/>
                        <a:buFont typeface="Arial"/>
                        <a:buNone/>
                      </a:pPr>
                      <a:r>
                        <a:rPr lang="en-US" sz="2700" dirty="0">
                          <a:solidFill>
                            <a:schemeClr val="dk1"/>
                          </a:solidFill>
                        </a:rPr>
                        <a:t>Eco Labeling  </a:t>
                      </a:r>
                      <a:endParaRPr sz="2700" b="0" u="none" strike="noStrike" cap="none" dirty="0">
                        <a:latin typeface="Arial"/>
                        <a:ea typeface="Arial"/>
                        <a:cs typeface="Arial"/>
                        <a:sym typeface="Arial"/>
                      </a:endParaRPr>
                    </a:p>
                  </a:txBody>
                  <a:tcPr marL="121900" marR="121900" marT="121900" marB="121900"/>
                </a:tc>
                <a:extLst>
                  <a:ext uri="{0D108BD9-81ED-4DB2-BD59-A6C34878D82A}">
                    <a16:rowId xmlns:a16="http://schemas.microsoft.com/office/drawing/2014/main" val="10003"/>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graphicFrame>
        <p:nvGraphicFramePr>
          <p:cNvPr id="75" name="Google Shape;75;gf259d096e0_0_190"/>
          <p:cNvGraphicFramePr/>
          <p:nvPr/>
        </p:nvGraphicFramePr>
        <p:xfrm>
          <a:off x="1270000" y="893294"/>
          <a:ext cx="9652000" cy="655280"/>
        </p:xfrm>
        <a:graphic>
          <a:graphicData uri="http://schemas.openxmlformats.org/drawingml/2006/table">
            <a:tbl>
              <a:tblPr>
                <a:noFill/>
              </a:tblPr>
              <a:tblGrid>
                <a:gridCol w="9652000">
                  <a:extLst>
                    <a:ext uri="{9D8B030D-6E8A-4147-A177-3AD203B41FA5}">
                      <a16:colId xmlns:a16="http://schemas.microsoft.com/office/drawing/2014/main" val="20000"/>
                    </a:ext>
                  </a:extLst>
                </a:gridCol>
              </a:tblGrid>
              <a:tr h="651767">
                <a:tc>
                  <a:txBody>
                    <a:bodyPr/>
                    <a:lstStyle/>
                    <a:p>
                      <a:pPr marL="0" lvl="0" indent="0" algn="ctr" rtl="0">
                        <a:spcBef>
                          <a:spcPts val="0"/>
                        </a:spcBef>
                        <a:spcAft>
                          <a:spcPts val="0"/>
                        </a:spcAft>
                        <a:buClr>
                          <a:schemeClr val="dk1"/>
                        </a:buClr>
                        <a:buSzPts val="2000"/>
                        <a:buFont typeface="Arial"/>
                        <a:buNone/>
                      </a:pPr>
                      <a:r>
                        <a:rPr lang="en-US" sz="2700" b="1" dirty="0">
                          <a:solidFill>
                            <a:schemeClr val="dk1"/>
                          </a:solidFill>
                        </a:rPr>
                        <a:t>Module 4: CSR related Marketing and Communication</a:t>
                      </a:r>
                      <a:endParaRPr sz="2700" b="1" u="none" strike="noStrike" cap="none" dirty="0">
                        <a:latin typeface="Arial"/>
                        <a:ea typeface="Arial"/>
                        <a:cs typeface="Arial"/>
                        <a:sym typeface="Arial"/>
                      </a:endParaRPr>
                    </a:p>
                  </a:txBody>
                  <a:tcPr marL="121900" marR="121900" marT="121900" marB="121900"/>
                </a:tc>
                <a:extLst>
                  <a:ext uri="{0D108BD9-81ED-4DB2-BD59-A6C34878D82A}">
                    <a16:rowId xmlns:a16="http://schemas.microsoft.com/office/drawing/2014/main" val="10000"/>
                  </a:ext>
                </a:extLst>
              </a:tr>
            </a:tbl>
          </a:graphicData>
        </a:graphic>
      </p:graphicFrame>
      <p:graphicFrame>
        <p:nvGraphicFramePr>
          <p:cNvPr id="76" name="Google Shape;76;gf259d096e0_0_190"/>
          <p:cNvGraphicFramePr/>
          <p:nvPr/>
        </p:nvGraphicFramePr>
        <p:xfrm>
          <a:off x="1270000" y="1539357"/>
          <a:ext cx="9652000" cy="1310560"/>
        </p:xfrm>
        <a:graphic>
          <a:graphicData uri="http://schemas.openxmlformats.org/drawingml/2006/table">
            <a:tbl>
              <a:tblPr>
                <a:noFill/>
              </a:tblPr>
              <a:tblGrid>
                <a:gridCol w="2420500">
                  <a:extLst>
                    <a:ext uri="{9D8B030D-6E8A-4147-A177-3AD203B41FA5}">
                      <a16:colId xmlns:a16="http://schemas.microsoft.com/office/drawing/2014/main" val="20000"/>
                    </a:ext>
                  </a:extLst>
                </a:gridCol>
                <a:gridCol w="7231500">
                  <a:extLst>
                    <a:ext uri="{9D8B030D-6E8A-4147-A177-3AD203B41FA5}">
                      <a16:colId xmlns:a16="http://schemas.microsoft.com/office/drawing/2014/main" val="20001"/>
                    </a:ext>
                  </a:extLst>
                </a:gridCol>
              </a:tblGrid>
              <a:tr h="650200">
                <a:tc>
                  <a:txBody>
                    <a:bodyPr/>
                    <a:lstStyle/>
                    <a:p>
                      <a:pPr marL="0" marR="0" lvl="0" indent="0" algn="l" rtl="0">
                        <a:lnSpc>
                          <a:spcPct val="100000"/>
                        </a:lnSpc>
                        <a:spcBef>
                          <a:spcPts val="0"/>
                        </a:spcBef>
                        <a:spcAft>
                          <a:spcPts val="0"/>
                        </a:spcAft>
                        <a:buClr>
                          <a:srgbClr val="000000"/>
                        </a:buClr>
                        <a:buSzPts val="2000"/>
                        <a:buFont typeface="Arial"/>
                        <a:buNone/>
                      </a:pPr>
                      <a:r>
                        <a:rPr lang="en-US" sz="2700" dirty="0"/>
                        <a:t>Unit 4</a:t>
                      </a:r>
                      <a:endParaRPr sz="2700" u="none" strike="noStrike" cap="none" dirty="0"/>
                    </a:p>
                  </a:txBody>
                  <a:tcPr marL="121900" marR="121900" marT="121900" marB="121900">
                    <a:solidFill>
                      <a:schemeClr val="lt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700"/>
                        <a:t>Independent Study</a:t>
                      </a:r>
                      <a:endParaRPr sz="2700" u="none" strike="noStrike" cap="none"/>
                    </a:p>
                  </a:txBody>
                  <a:tcPr marL="121900" marR="121900" marT="121900" marB="121900">
                    <a:solidFill>
                      <a:schemeClr val="lt1"/>
                    </a:solidFill>
                  </a:tcPr>
                </a:tc>
                <a:extLst>
                  <a:ext uri="{0D108BD9-81ED-4DB2-BD59-A6C34878D82A}">
                    <a16:rowId xmlns:a16="http://schemas.microsoft.com/office/drawing/2014/main" val="10000"/>
                  </a:ext>
                </a:extLst>
              </a:tr>
              <a:tr h="650200">
                <a:tc>
                  <a:txBody>
                    <a:bodyPr/>
                    <a:lstStyle/>
                    <a:p>
                      <a:pPr marL="0" marR="0" lvl="0" indent="0" algn="l" rtl="0">
                        <a:lnSpc>
                          <a:spcPct val="100000"/>
                        </a:lnSpc>
                        <a:spcBef>
                          <a:spcPts val="0"/>
                        </a:spcBef>
                        <a:spcAft>
                          <a:spcPts val="0"/>
                        </a:spcAft>
                        <a:buNone/>
                      </a:pPr>
                      <a:endParaRPr sz="2700" b="1" u="none" strike="noStrike" cap="none">
                        <a:latin typeface="Arial"/>
                        <a:ea typeface="Arial"/>
                        <a:cs typeface="Arial"/>
                        <a:sym typeface="Arial"/>
                      </a:endParaRPr>
                    </a:p>
                  </a:txBody>
                  <a:tcPr marL="121900" marR="121900" marT="121900" marB="121900">
                    <a:solidFill>
                      <a:schemeClr val="lt1"/>
                    </a:solidFill>
                  </a:tcPr>
                </a:tc>
                <a:tc>
                  <a:txBody>
                    <a:bodyPr/>
                    <a:lstStyle/>
                    <a:p>
                      <a:pPr marL="0" marR="0" lvl="0" indent="0" algn="l" rtl="0">
                        <a:lnSpc>
                          <a:spcPct val="100000"/>
                        </a:lnSpc>
                        <a:spcBef>
                          <a:spcPts val="0"/>
                        </a:spcBef>
                        <a:spcAft>
                          <a:spcPts val="0"/>
                        </a:spcAft>
                        <a:buNone/>
                      </a:pPr>
                      <a:endParaRPr sz="2700" b="1" dirty="0"/>
                    </a:p>
                  </a:txBody>
                  <a:tcPr marL="121900" marR="121900" marT="121900" marB="121900">
                    <a:solidFill>
                      <a:schemeClr val="lt1"/>
                    </a:solidFill>
                  </a:tcPr>
                </a:tc>
                <a:extLst>
                  <a:ext uri="{0D108BD9-81ED-4DB2-BD59-A6C34878D82A}">
                    <a16:rowId xmlns:a16="http://schemas.microsoft.com/office/drawing/2014/main" val="10001"/>
                  </a:ext>
                </a:extLst>
              </a:tr>
            </a:tbl>
          </a:graphicData>
        </a:graphic>
      </p:graphicFrame>
      <p:graphicFrame>
        <p:nvGraphicFramePr>
          <p:cNvPr id="77" name="Google Shape;77;gf259d096e0_0_190"/>
          <p:cNvGraphicFramePr/>
          <p:nvPr/>
        </p:nvGraphicFramePr>
        <p:xfrm>
          <a:off x="1270000" y="2198716"/>
          <a:ext cx="9652000" cy="655280"/>
        </p:xfrm>
        <a:graphic>
          <a:graphicData uri="http://schemas.openxmlformats.org/drawingml/2006/table">
            <a:tbl>
              <a:tblPr>
                <a:noFill/>
              </a:tblPr>
              <a:tblGrid>
                <a:gridCol w="2420500">
                  <a:extLst>
                    <a:ext uri="{9D8B030D-6E8A-4147-A177-3AD203B41FA5}">
                      <a16:colId xmlns:a16="http://schemas.microsoft.com/office/drawing/2014/main" val="20000"/>
                    </a:ext>
                  </a:extLst>
                </a:gridCol>
                <a:gridCol w="7231500">
                  <a:extLst>
                    <a:ext uri="{9D8B030D-6E8A-4147-A177-3AD203B41FA5}">
                      <a16:colId xmlns:a16="http://schemas.microsoft.com/office/drawing/2014/main" val="20001"/>
                    </a:ext>
                  </a:extLst>
                </a:gridCol>
              </a:tblGrid>
              <a:tr h="650200">
                <a:tc>
                  <a:txBody>
                    <a:bodyPr/>
                    <a:lstStyle/>
                    <a:p>
                      <a:pPr marL="0" marR="0" lvl="0" indent="0" algn="l" rtl="0">
                        <a:lnSpc>
                          <a:spcPct val="100000"/>
                        </a:lnSpc>
                        <a:spcBef>
                          <a:spcPts val="0"/>
                        </a:spcBef>
                        <a:spcAft>
                          <a:spcPts val="0"/>
                        </a:spcAft>
                        <a:buClr>
                          <a:srgbClr val="000000"/>
                        </a:buClr>
                        <a:buSzPts val="2000"/>
                        <a:buFont typeface="Arial"/>
                        <a:buNone/>
                      </a:pPr>
                      <a:r>
                        <a:rPr lang="en-US" sz="2700" dirty="0"/>
                        <a:t>Unit 5</a:t>
                      </a:r>
                      <a:endParaRPr sz="2700" u="none" strike="noStrike" cap="none" dirty="0"/>
                    </a:p>
                  </a:txBody>
                  <a:tcPr marL="121900" marR="121900" marT="121900" marB="121900">
                    <a:solidFill>
                      <a:schemeClr val="lt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en-US" sz="2700" dirty="0"/>
                        <a:t>Activities </a:t>
                      </a:r>
                      <a:endParaRPr sz="2700" u="none" strike="noStrike" cap="none" dirty="0"/>
                    </a:p>
                  </a:txBody>
                  <a:tcPr marL="121900" marR="121900" marT="121900" marB="121900">
                    <a:solidFill>
                      <a:schemeClr val="lt1"/>
                    </a:solidFill>
                  </a:tcPr>
                </a:tc>
                <a:extLst>
                  <a:ext uri="{0D108BD9-81ED-4DB2-BD59-A6C34878D82A}">
                    <a16:rowId xmlns:a16="http://schemas.microsoft.com/office/drawing/2014/main" val="10000"/>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1"/>
          <p:cNvSpPr txBox="1">
            <a:spLocks noGrp="1"/>
          </p:cNvSpPr>
          <p:nvPr>
            <p:ph type="ctrTitle"/>
          </p:nvPr>
        </p:nvSpPr>
        <p:spPr>
          <a:xfrm>
            <a:off x="415611" y="992767"/>
            <a:ext cx="11360800" cy="2736800"/>
          </a:xfrm>
          <a:prstGeom prst="rect">
            <a:avLst/>
          </a:prstGeom>
          <a:noFill/>
          <a:ln>
            <a:noFill/>
          </a:ln>
        </p:spPr>
        <p:txBody>
          <a:bodyPr spcFirstLastPara="1" vert="horz" wrap="square" lIns="121900" tIns="121900" rIns="121900" bIns="121900" rtlCol="0" anchor="b" anchorCtr="0">
            <a:noAutofit/>
          </a:bodyPr>
          <a:lstStyle/>
          <a:p>
            <a:pPr>
              <a:lnSpc>
                <a:spcPct val="100000"/>
              </a:lnSpc>
              <a:spcBef>
                <a:spcPts val="0"/>
              </a:spcBef>
              <a:buSzPts val="5200"/>
            </a:pPr>
            <a:br>
              <a:rPr lang="es-ES" sz="2667" b="1" i="1">
                <a:solidFill>
                  <a:srgbClr val="FF0000"/>
                </a:solidFill>
                <a:latin typeface="Arial"/>
                <a:ea typeface="Arial"/>
                <a:cs typeface="Arial"/>
                <a:sym typeface="Arial"/>
              </a:rPr>
            </a:br>
            <a:br>
              <a:rPr lang="es-ES" sz="2667" b="1" i="1">
                <a:solidFill>
                  <a:srgbClr val="FF0000"/>
                </a:solidFill>
                <a:latin typeface="Arial"/>
                <a:ea typeface="Arial"/>
                <a:cs typeface="Arial"/>
                <a:sym typeface="Arial"/>
              </a:rPr>
            </a:br>
            <a:br>
              <a:rPr lang="es-ES" sz="2667" b="1" i="1">
                <a:solidFill>
                  <a:srgbClr val="FF0000"/>
                </a:solidFill>
                <a:latin typeface="Arial"/>
                <a:ea typeface="Arial"/>
                <a:cs typeface="Arial"/>
                <a:sym typeface="Arial"/>
              </a:rPr>
            </a:br>
            <a:br>
              <a:rPr lang="es-ES" sz="2667" b="1" i="1">
                <a:solidFill>
                  <a:srgbClr val="FF0000"/>
                </a:solidFill>
                <a:latin typeface="Arial"/>
                <a:ea typeface="Arial"/>
                <a:cs typeface="Arial"/>
                <a:sym typeface="Arial"/>
              </a:rPr>
            </a:br>
            <a:r>
              <a:rPr lang="es-ES" sz="2667" b="1">
                <a:latin typeface="Arial"/>
                <a:ea typeface="Arial"/>
                <a:cs typeface="Arial"/>
                <a:sym typeface="Arial"/>
              </a:rPr>
              <a:t>Module 1</a:t>
            </a:r>
            <a:endParaRPr>
              <a:latin typeface="Arial"/>
              <a:ea typeface="Arial"/>
              <a:cs typeface="Arial"/>
              <a:sym typeface="Arial"/>
            </a:endParaRPr>
          </a:p>
        </p:txBody>
      </p:sp>
      <p:sp>
        <p:nvSpPr>
          <p:cNvPr id="235" name="Google Shape;235;p1"/>
          <p:cNvSpPr txBox="1">
            <a:spLocks noGrp="1"/>
          </p:cNvSpPr>
          <p:nvPr>
            <p:ph type="subTitle" idx="1"/>
          </p:nvPr>
        </p:nvSpPr>
        <p:spPr>
          <a:xfrm>
            <a:off x="415600" y="3778833"/>
            <a:ext cx="11360800" cy="1056800"/>
          </a:xfrm>
          <a:prstGeom prst="rect">
            <a:avLst/>
          </a:prstGeom>
          <a:noFill/>
          <a:ln>
            <a:noFill/>
          </a:ln>
        </p:spPr>
        <p:txBody>
          <a:bodyPr spcFirstLastPara="1" vert="horz" wrap="square" lIns="121900" tIns="121900" rIns="121900" bIns="121900" rtlCol="0" anchor="t" anchorCtr="0">
            <a:noAutofit/>
          </a:bodyPr>
          <a:lstStyle/>
          <a:p>
            <a:pPr>
              <a:lnSpc>
                <a:spcPct val="100000"/>
              </a:lnSpc>
              <a:spcBef>
                <a:spcPts val="0"/>
              </a:spcBef>
              <a:buSzPts val="2800"/>
            </a:pPr>
            <a:r>
              <a:rPr lang="es-ES" sz="2667" b="1" dirty="0">
                <a:solidFill>
                  <a:srgbClr val="000000"/>
                </a:solidFill>
              </a:rPr>
              <a:t>General </a:t>
            </a:r>
            <a:r>
              <a:rPr lang="es-ES" sz="2667" b="1" dirty="0" err="1">
                <a:solidFill>
                  <a:srgbClr val="000000"/>
                </a:solidFill>
              </a:rPr>
              <a:t>Awareness</a:t>
            </a:r>
            <a:r>
              <a:rPr lang="es-ES" sz="2667" b="1" dirty="0">
                <a:solidFill>
                  <a:srgbClr val="000000"/>
                </a:solidFill>
              </a:rPr>
              <a:t> </a:t>
            </a:r>
            <a:r>
              <a:rPr lang="es-ES" sz="2667" b="1" dirty="0" err="1">
                <a:solidFill>
                  <a:srgbClr val="000000"/>
                </a:solidFill>
              </a:rPr>
              <a:t>Raising</a:t>
            </a:r>
            <a:r>
              <a:rPr lang="es-ES" sz="2667" b="1" dirty="0">
                <a:solidFill>
                  <a:srgbClr val="000000"/>
                </a:solidFill>
              </a:rPr>
              <a:t> of </a:t>
            </a:r>
            <a:r>
              <a:rPr lang="es-ES" sz="2667" b="1" dirty="0" err="1">
                <a:solidFill>
                  <a:srgbClr val="000000"/>
                </a:solidFill>
              </a:rPr>
              <a:t>Corporate</a:t>
            </a:r>
            <a:r>
              <a:rPr lang="es-ES" sz="2667" b="1" dirty="0">
                <a:solidFill>
                  <a:srgbClr val="000000"/>
                </a:solidFill>
              </a:rPr>
              <a:t> </a:t>
            </a:r>
            <a:r>
              <a:rPr lang="es-ES" sz="2667" b="1" dirty="0" err="1">
                <a:solidFill>
                  <a:srgbClr val="000000"/>
                </a:solidFill>
              </a:rPr>
              <a:t>Sustainability</a:t>
            </a:r>
            <a:r>
              <a:rPr lang="es-ES" sz="2667" b="1" dirty="0">
                <a:solidFill>
                  <a:srgbClr val="000000"/>
                </a:solidFill>
              </a:rPr>
              <a:t> and </a:t>
            </a:r>
            <a:r>
              <a:rPr lang="es-ES" sz="2667" b="1" dirty="0" err="1">
                <a:solidFill>
                  <a:srgbClr val="000000"/>
                </a:solidFill>
              </a:rPr>
              <a:t>Responsibility</a:t>
            </a:r>
            <a:endParaRPr sz="2667" b="1" dirty="0">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graphicFrame>
        <p:nvGraphicFramePr>
          <p:cNvPr id="246" name="Google Shape;246;p2"/>
          <p:cNvGraphicFramePr/>
          <p:nvPr/>
        </p:nvGraphicFramePr>
        <p:xfrm>
          <a:off x="1270000" y="393701"/>
          <a:ext cx="9652000" cy="5409920"/>
        </p:xfrm>
        <a:graphic>
          <a:graphicData uri="http://schemas.openxmlformats.org/drawingml/2006/table">
            <a:tbl>
              <a:tblPr>
                <a:noFill/>
              </a:tblPr>
              <a:tblGrid>
                <a:gridCol w="2420500">
                  <a:extLst>
                    <a:ext uri="{9D8B030D-6E8A-4147-A177-3AD203B41FA5}">
                      <a16:colId xmlns:a16="http://schemas.microsoft.com/office/drawing/2014/main" val="20000"/>
                    </a:ext>
                  </a:extLst>
                </a:gridCol>
                <a:gridCol w="7231500">
                  <a:extLst>
                    <a:ext uri="{9D8B030D-6E8A-4147-A177-3AD203B41FA5}">
                      <a16:colId xmlns:a16="http://schemas.microsoft.com/office/drawing/2014/main" val="20001"/>
                    </a:ext>
                  </a:extLst>
                </a:gridCol>
              </a:tblGrid>
              <a:tr h="1056600">
                <a:tc gridSpan="2">
                  <a:txBody>
                    <a:bodyPr/>
                    <a:lstStyle/>
                    <a:p>
                      <a:pPr marL="0" marR="0" lvl="0" indent="0" algn="ctr" rtl="0">
                        <a:lnSpc>
                          <a:spcPct val="100000"/>
                        </a:lnSpc>
                        <a:spcBef>
                          <a:spcPts val="0"/>
                        </a:spcBef>
                        <a:spcAft>
                          <a:spcPts val="0"/>
                        </a:spcAft>
                        <a:buClr>
                          <a:srgbClr val="000000"/>
                        </a:buClr>
                        <a:buSzPts val="2000"/>
                        <a:buFont typeface="Arial"/>
                        <a:buNone/>
                      </a:pPr>
                      <a:r>
                        <a:rPr lang="es-ES" sz="2700" b="1" u="none" strike="noStrike" cap="none">
                          <a:latin typeface="Arial"/>
                          <a:ea typeface="Arial"/>
                          <a:cs typeface="Arial"/>
                          <a:sym typeface="Arial"/>
                        </a:rPr>
                        <a:t>Module 1: </a:t>
                      </a:r>
                      <a:r>
                        <a:rPr lang="es-ES" sz="2700" b="1" i="0" u="none" strike="noStrike" cap="none">
                          <a:solidFill>
                            <a:srgbClr val="000000"/>
                          </a:solidFill>
                          <a:latin typeface="Arial"/>
                          <a:ea typeface="Arial"/>
                          <a:cs typeface="Arial"/>
                          <a:sym typeface="Arial"/>
                        </a:rPr>
                        <a:t>General Awareness Raising of Corporate Sustainability and Responsibility</a:t>
                      </a:r>
                      <a:endParaRPr sz="2700" b="1" u="none" strike="noStrike" cap="none">
                        <a:latin typeface="Arial"/>
                        <a:ea typeface="Arial"/>
                        <a:cs typeface="Arial"/>
                        <a:sym typeface="Arial"/>
                      </a:endParaRPr>
                    </a:p>
                  </a:txBody>
                  <a:tcPr marL="121900" marR="121900" marT="121900" marB="121900"/>
                </a:tc>
                <a:tc hMerge="1">
                  <a:txBody>
                    <a:bodyPr/>
                    <a:lstStyle/>
                    <a:p>
                      <a:endParaRPr lang="en-CY"/>
                    </a:p>
                  </a:txBody>
                  <a:tcPr/>
                </a:tc>
                <a:extLst>
                  <a:ext uri="{0D108BD9-81ED-4DB2-BD59-A6C34878D82A}">
                    <a16:rowId xmlns:a16="http://schemas.microsoft.com/office/drawing/2014/main" val="10000"/>
                  </a:ext>
                </a:extLst>
              </a:tr>
              <a:tr h="1058067">
                <a:tc>
                  <a:txBody>
                    <a:bodyPr/>
                    <a:lstStyle/>
                    <a:p>
                      <a:pPr marL="0" marR="0" lvl="0" indent="0" algn="l" rtl="0">
                        <a:lnSpc>
                          <a:spcPct val="100000"/>
                        </a:lnSpc>
                        <a:spcBef>
                          <a:spcPts val="0"/>
                        </a:spcBef>
                        <a:spcAft>
                          <a:spcPts val="0"/>
                        </a:spcAft>
                        <a:buClr>
                          <a:srgbClr val="000000"/>
                        </a:buClr>
                        <a:buSzPts val="2000"/>
                        <a:buFont typeface="Arial"/>
                        <a:buNone/>
                      </a:pPr>
                      <a:r>
                        <a:rPr lang="es-ES" sz="2700" b="1" u="none" strike="noStrike" cap="none"/>
                        <a:t>Unit 1</a:t>
                      </a:r>
                      <a:endParaRPr sz="2700" b="1" u="none" strike="noStrike" cap="none"/>
                    </a:p>
                  </a:txBody>
                  <a:tcPr marL="121900" marR="121900" marT="121900" marB="121900"/>
                </a:tc>
                <a:tc>
                  <a:txBody>
                    <a:bodyPr/>
                    <a:lstStyle/>
                    <a:p>
                      <a:pPr marL="0" marR="0" lvl="0" indent="0" algn="l" rtl="0">
                        <a:lnSpc>
                          <a:spcPct val="100000"/>
                        </a:lnSpc>
                        <a:spcBef>
                          <a:spcPts val="0"/>
                        </a:spcBef>
                        <a:spcAft>
                          <a:spcPts val="0"/>
                        </a:spcAft>
                        <a:buClr>
                          <a:schemeClr val="dk1"/>
                        </a:buClr>
                        <a:buSzPts val="1100"/>
                        <a:buFont typeface="Arial"/>
                        <a:buNone/>
                      </a:pPr>
                      <a:r>
                        <a:rPr lang="es-ES" sz="2700" b="1" i="0" u="none" strike="noStrike" cap="none">
                          <a:solidFill>
                            <a:srgbClr val="000000"/>
                          </a:solidFill>
                        </a:rPr>
                        <a:t>Start-up culture (how start-up is different from corporation) in relation to CSR</a:t>
                      </a:r>
                      <a:endParaRPr sz="2700" b="1" u="none" strike="noStrike" cap="none"/>
                    </a:p>
                  </a:txBody>
                  <a:tcPr marL="121900" marR="121900" marT="121900" marB="121900"/>
                </a:tc>
                <a:extLst>
                  <a:ext uri="{0D108BD9-81ED-4DB2-BD59-A6C34878D82A}">
                    <a16:rowId xmlns:a16="http://schemas.microsoft.com/office/drawing/2014/main" val="10001"/>
                  </a:ext>
                </a:extLst>
              </a:tr>
              <a:tr h="651100">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solidFill>
                            <a:schemeClr val="dk1"/>
                          </a:solidFill>
                          <a:latin typeface="Arial"/>
                          <a:ea typeface="Arial"/>
                          <a:cs typeface="Arial"/>
                          <a:sym typeface="Arial"/>
                        </a:rPr>
                        <a:t>Topic 1</a:t>
                      </a:r>
                      <a:endParaRPr sz="2700" b="0" u="none" strike="noStrike" cap="none">
                        <a:latin typeface="Arial"/>
                        <a:ea typeface="Arial"/>
                        <a:cs typeface="Arial"/>
                        <a:sym typeface="Arial"/>
                      </a:endParaRPr>
                    </a:p>
                  </a:txBody>
                  <a:tcPr marL="121900" marR="121900" marT="121900" marB="121900"/>
                </a:tc>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solidFill>
                            <a:schemeClr val="dk1"/>
                          </a:solidFill>
                          <a:latin typeface="Arial"/>
                          <a:ea typeface="Arial"/>
                          <a:cs typeface="Arial"/>
                          <a:sym typeface="Arial"/>
                        </a:rPr>
                        <a:t>Understanding what is a startup</a:t>
                      </a:r>
                      <a:endParaRPr sz="2700" b="0" u="none" strike="noStrike" cap="none">
                        <a:latin typeface="Arial"/>
                        <a:ea typeface="Arial"/>
                        <a:cs typeface="Arial"/>
                        <a:sym typeface="Arial"/>
                      </a:endParaRPr>
                    </a:p>
                  </a:txBody>
                  <a:tcPr marL="121900" marR="121900" marT="121900" marB="121900"/>
                </a:tc>
                <a:extLst>
                  <a:ext uri="{0D108BD9-81ED-4DB2-BD59-A6C34878D82A}">
                    <a16:rowId xmlns:a16="http://schemas.microsoft.com/office/drawing/2014/main" val="10002"/>
                  </a:ext>
                </a:extLst>
              </a:tr>
              <a:tr h="651100">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solidFill>
                            <a:schemeClr val="dk1"/>
                          </a:solidFill>
                          <a:latin typeface="Arial"/>
                          <a:ea typeface="Arial"/>
                          <a:cs typeface="Arial"/>
                          <a:sym typeface="Arial"/>
                        </a:rPr>
                        <a:t>Topic 2</a:t>
                      </a:r>
                      <a:endParaRPr sz="2700" b="0" u="none" strike="noStrike" cap="none">
                        <a:latin typeface="Arial"/>
                        <a:ea typeface="Arial"/>
                        <a:cs typeface="Arial"/>
                        <a:sym typeface="Arial"/>
                      </a:endParaRPr>
                    </a:p>
                  </a:txBody>
                  <a:tcPr marL="121900" marR="121900" marT="121900" marB="121900"/>
                </a:tc>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solidFill>
                            <a:schemeClr val="dk1"/>
                          </a:solidFill>
                          <a:latin typeface="Arial"/>
                          <a:ea typeface="Arial"/>
                          <a:cs typeface="Arial"/>
                          <a:sym typeface="Arial"/>
                        </a:rPr>
                        <a:t>Why is a startup different from a corporation</a:t>
                      </a:r>
                      <a:endParaRPr sz="2700" b="0" u="none" strike="noStrike" cap="none">
                        <a:latin typeface="Arial"/>
                        <a:ea typeface="Arial"/>
                        <a:cs typeface="Arial"/>
                        <a:sym typeface="Arial"/>
                      </a:endParaRPr>
                    </a:p>
                  </a:txBody>
                  <a:tcPr marL="121900" marR="121900" marT="121900" marB="121900"/>
                </a:tc>
                <a:extLst>
                  <a:ext uri="{0D108BD9-81ED-4DB2-BD59-A6C34878D82A}">
                    <a16:rowId xmlns:a16="http://schemas.microsoft.com/office/drawing/2014/main" val="10003"/>
                  </a:ext>
                </a:extLst>
              </a:tr>
              <a:tr h="651100">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solidFill>
                            <a:schemeClr val="dk1"/>
                          </a:solidFill>
                          <a:latin typeface="Arial"/>
                          <a:ea typeface="Arial"/>
                          <a:cs typeface="Arial"/>
                          <a:sym typeface="Arial"/>
                        </a:rPr>
                        <a:t>Topic 3</a:t>
                      </a:r>
                      <a:endParaRPr sz="2700" b="0" u="none" strike="noStrike" cap="none">
                        <a:latin typeface="Arial"/>
                        <a:ea typeface="Arial"/>
                        <a:cs typeface="Arial"/>
                        <a:sym typeface="Arial"/>
                      </a:endParaRPr>
                    </a:p>
                  </a:txBody>
                  <a:tcPr marL="121900" marR="121900" marT="121900" marB="121900"/>
                </a:tc>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solidFill>
                            <a:schemeClr val="dk1"/>
                          </a:solidFill>
                          <a:latin typeface="Arial"/>
                          <a:ea typeface="Arial"/>
                          <a:cs typeface="Arial"/>
                          <a:sym typeface="Arial"/>
                        </a:rPr>
                        <a:t>What is CSR?</a:t>
                      </a:r>
                      <a:endParaRPr sz="2700" b="0" u="none" strike="noStrike" cap="none">
                        <a:latin typeface="Arial"/>
                        <a:ea typeface="Arial"/>
                        <a:cs typeface="Arial"/>
                        <a:sym typeface="Arial"/>
                      </a:endParaRPr>
                    </a:p>
                  </a:txBody>
                  <a:tcPr marL="121900" marR="121900" marT="121900" marB="121900"/>
                </a:tc>
                <a:extLst>
                  <a:ext uri="{0D108BD9-81ED-4DB2-BD59-A6C34878D82A}">
                    <a16:rowId xmlns:a16="http://schemas.microsoft.com/office/drawing/2014/main" val="10004"/>
                  </a:ext>
                </a:extLst>
              </a:tr>
              <a:tr h="651100">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solidFill>
                            <a:schemeClr val="dk1"/>
                          </a:solidFill>
                          <a:latin typeface="Arial"/>
                          <a:ea typeface="Arial"/>
                          <a:cs typeface="Arial"/>
                          <a:sym typeface="Arial"/>
                        </a:rPr>
                        <a:t>Topic 4 </a:t>
                      </a:r>
                      <a:endParaRPr sz="2700" b="0" u="none" strike="noStrike" cap="none">
                        <a:latin typeface="Arial"/>
                        <a:ea typeface="Arial"/>
                        <a:cs typeface="Arial"/>
                        <a:sym typeface="Arial"/>
                      </a:endParaRPr>
                    </a:p>
                  </a:txBody>
                  <a:tcPr marL="121900" marR="121900" marT="121900" marB="121900"/>
                </a:tc>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solidFill>
                            <a:schemeClr val="dk1"/>
                          </a:solidFill>
                          <a:latin typeface="Arial"/>
                          <a:ea typeface="Arial"/>
                          <a:cs typeface="Arial"/>
                          <a:sym typeface="Arial"/>
                        </a:rPr>
                        <a:t>Why is CSR is a better option for </a:t>
                      </a:r>
                      <a:r>
                        <a:rPr lang="es-ES" sz="2700" b="0" u="none" strike="noStrike" cap="none">
                          <a:solidFill>
                            <a:schemeClr val="dk1"/>
                          </a:solidFill>
                          <a:latin typeface="Arial"/>
                          <a:ea typeface="Arial"/>
                          <a:cs typeface="Arial"/>
                          <a:sym typeface="Aria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startups</a:t>
                      </a:r>
                      <a:r>
                        <a:rPr lang="es-ES" sz="2700" b="0" u="none" strike="noStrike" cap="none">
                          <a:solidFill>
                            <a:schemeClr val="dk1"/>
                          </a:solidFill>
                          <a:latin typeface="Arial"/>
                          <a:ea typeface="Arial"/>
                          <a:cs typeface="Arial"/>
                          <a:sym typeface="Arial"/>
                        </a:rPr>
                        <a:t>?</a:t>
                      </a:r>
                      <a:endParaRPr sz="2700" b="0" u="none" strike="noStrike" cap="none">
                        <a:latin typeface="Arial"/>
                        <a:ea typeface="Arial"/>
                        <a:cs typeface="Arial"/>
                        <a:sym typeface="Arial"/>
                      </a:endParaRPr>
                    </a:p>
                  </a:txBody>
                  <a:tcPr marL="121900" marR="121900" marT="121900" marB="121900"/>
                </a:tc>
                <a:extLst>
                  <a:ext uri="{0D108BD9-81ED-4DB2-BD59-A6C34878D82A}">
                    <a16:rowId xmlns:a16="http://schemas.microsoft.com/office/drawing/2014/main" val="10005"/>
                  </a:ext>
                </a:extLst>
              </a:tr>
              <a:tr h="651100">
                <a:tc>
                  <a:txBody>
                    <a:bodyPr/>
                    <a:lstStyle/>
                    <a:p>
                      <a:pPr marL="0" marR="0" lvl="0" indent="0" algn="l" rtl="0">
                        <a:lnSpc>
                          <a:spcPct val="100000"/>
                        </a:lnSpc>
                        <a:spcBef>
                          <a:spcPts val="0"/>
                        </a:spcBef>
                        <a:spcAft>
                          <a:spcPts val="0"/>
                        </a:spcAft>
                        <a:buClr>
                          <a:srgbClr val="000000"/>
                        </a:buClr>
                        <a:buSzPts val="2000"/>
                        <a:buFont typeface="Arial"/>
                        <a:buNone/>
                      </a:pPr>
                      <a:r>
                        <a:rPr lang="es-ES" sz="2700" u="none" strike="noStrike" cap="none">
                          <a:solidFill>
                            <a:schemeClr val="dk1"/>
                          </a:solidFill>
                        </a:rPr>
                        <a:t>Topic 5</a:t>
                      </a:r>
                      <a:endParaRPr sz="2700" b="0" u="none" strike="noStrike" cap="none">
                        <a:solidFill>
                          <a:schemeClr val="dk1"/>
                        </a:solidFill>
                        <a:latin typeface="Arial"/>
                        <a:ea typeface="Arial"/>
                        <a:cs typeface="Arial"/>
                        <a:sym typeface="Arial"/>
                      </a:endParaRPr>
                    </a:p>
                  </a:txBody>
                  <a:tcPr marL="121900" marR="121900" marT="121900" marB="121900"/>
                </a:tc>
                <a:tc>
                  <a:txBody>
                    <a:bodyPr/>
                    <a:lstStyle/>
                    <a:p>
                      <a:pPr marL="0" marR="0" lvl="0" indent="0" algn="l" rtl="0">
                        <a:lnSpc>
                          <a:spcPct val="100000"/>
                        </a:lnSpc>
                        <a:spcBef>
                          <a:spcPts val="0"/>
                        </a:spcBef>
                        <a:spcAft>
                          <a:spcPts val="0"/>
                        </a:spcAft>
                        <a:buClr>
                          <a:schemeClr val="dk1"/>
                        </a:buClr>
                        <a:buSzPts val="2800"/>
                        <a:buFont typeface="Arial"/>
                        <a:buNone/>
                      </a:pPr>
                      <a:r>
                        <a:rPr lang="es-ES" sz="2700" b="1" u="none" strike="noStrike" cap="none">
                          <a:solidFill>
                            <a:schemeClr val="dk1"/>
                          </a:solidFill>
                        </a:rPr>
                        <a:t> </a:t>
                      </a:r>
                      <a:r>
                        <a:rPr lang="es-ES" sz="2700" u="none" strike="noStrike" cap="none">
                          <a:solidFill>
                            <a:schemeClr val="dk1"/>
                          </a:solidFill>
                        </a:rPr>
                        <a:t>What IS and What Is NOT CSR</a:t>
                      </a:r>
                      <a:endParaRPr sz="2700" u="none" strike="noStrike" cap="none">
                        <a:solidFill>
                          <a:schemeClr val="dk1"/>
                        </a:solidFill>
                      </a:endParaRPr>
                    </a:p>
                  </a:txBody>
                  <a:tcPr marL="121900" marR="121900" marT="121900" marB="121900"/>
                </a:tc>
                <a:extLst>
                  <a:ext uri="{0D108BD9-81ED-4DB2-BD59-A6C34878D82A}">
                    <a16:rowId xmlns:a16="http://schemas.microsoft.com/office/drawing/2014/main" val="10006"/>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graphicFrame>
        <p:nvGraphicFramePr>
          <p:cNvPr id="251" name="Google Shape;251;gedad3b024a_1_0"/>
          <p:cNvGraphicFramePr/>
          <p:nvPr/>
        </p:nvGraphicFramePr>
        <p:xfrm>
          <a:off x="1270000" y="393701"/>
          <a:ext cx="9652000" cy="5166120"/>
        </p:xfrm>
        <a:graphic>
          <a:graphicData uri="http://schemas.openxmlformats.org/drawingml/2006/table">
            <a:tbl>
              <a:tblPr>
                <a:noFill/>
              </a:tblPr>
              <a:tblGrid>
                <a:gridCol w="2420500">
                  <a:extLst>
                    <a:ext uri="{9D8B030D-6E8A-4147-A177-3AD203B41FA5}">
                      <a16:colId xmlns:a16="http://schemas.microsoft.com/office/drawing/2014/main" val="20000"/>
                    </a:ext>
                  </a:extLst>
                </a:gridCol>
                <a:gridCol w="7231500">
                  <a:extLst>
                    <a:ext uri="{9D8B030D-6E8A-4147-A177-3AD203B41FA5}">
                      <a16:colId xmlns:a16="http://schemas.microsoft.com/office/drawing/2014/main" val="20001"/>
                    </a:ext>
                  </a:extLst>
                </a:gridCol>
              </a:tblGrid>
              <a:tr h="1056600">
                <a:tc gridSpan="2">
                  <a:txBody>
                    <a:bodyPr/>
                    <a:lstStyle/>
                    <a:p>
                      <a:pPr marL="0" marR="0" lvl="0" indent="0" algn="ctr" rtl="0">
                        <a:lnSpc>
                          <a:spcPct val="100000"/>
                        </a:lnSpc>
                        <a:spcBef>
                          <a:spcPts val="0"/>
                        </a:spcBef>
                        <a:spcAft>
                          <a:spcPts val="0"/>
                        </a:spcAft>
                        <a:buClr>
                          <a:srgbClr val="000000"/>
                        </a:buClr>
                        <a:buSzPts val="2000"/>
                        <a:buFont typeface="Arial"/>
                        <a:buNone/>
                      </a:pPr>
                      <a:r>
                        <a:rPr lang="es-ES" sz="2700" b="1" u="none" strike="noStrike" cap="none">
                          <a:latin typeface="Arial"/>
                          <a:ea typeface="Arial"/>
                          <a:cs typeface="Arial"/>
                          <a:sym typeface="Arial"/>
                        </a:rPr>
                        <a:t>Module 1: </a:t>
                      </a:r>
                      <a:r>
                        <a:rPr lang="es-ES" sz="2700" b="1" i="0" u="none" strike="noStrike" cap="none">
                          <a:solidFill>
                            <a:srgbClr val="000000"/>
                          </a:solidFill>
                          <a:latin typeface="Arial"/>
                          <a:ea typeface="Arial"/>
                          <a:cs typeface="Arial"/>
                          <a:sym typeface="Arial"/>
                        </a:rPr>
                        <a:t>General Awareness Raising of Corporate Sustainability and Responsibility</a:t>
                      </a:r>
                      <a:endParaRPr sz="2700" b="1"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en-CY"/>
                    </a:p>
                  </a:txBody>
                  <a:tcPr/>
                </a:tc>
                <a:extLst>
                  <a:ext uri="{0D108BD9-81ED-4DB2-BD59-A6C34878D82A}">
                    <a16:rowId xmlns:a16="http://schemas.microsoft.com/office/drawing/2014/main" val="10000"/>
                  </a:ext>
                </a:extLst>
              </a:tr>
              <a:tr h="1058067">
                <a:tc>
                  <a:txBody>
                    <a:bodyPr/>
                    <a:lstStyle/>
                    <a:p>
                      <a:pPr marL="0" marR="0" lvl="0" indent="0" algn="l" rtl="0">
                        <a:lnSpc>
                          <a:spcPct val="100000"/>
                        </a:lnSpc>
                        <a:spcBef>
                          <a:spcPts val="0"/>
                        </a:spcBef>
                        <a:spcAft>
                          <a:spcPts val="0"/>
                        </a:spcAft>
                        <a:buClr>
                          <a:srgbClr val="000000"/>
                        </a:buClr>
                        <a:buSzPts val="2000"/>
                        <a:buFont typeface="Arial"/>
                        <a:buNone/>
                      </a:pPr>
                      <a:r>
                        <a:rPr lang="es-ES" sz="2700" b="1" u="none" strike="noStrike" cap="none"/>
                        <a:t>Unit 2</a:t>
                      </a:r>
                      <a:endParaRPr sz="2700" b="1" u="none" strike="noStrike" cap="none"/>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100"/>
                        <a:buFont typeface="Arial"/>
                        <a:buNone/>
                      </a:pPr>
                      <a:r>
                        <a:rPr lang="es-ES" sz="2700" b="1" u="none" strike="noStrike" cap="none"/>
                        <a:t>CSR and why it is relevant within the startup context</a:t>
                      </a:r>
                      <a:endParaRPr sz="2700" b="1" u="none" strike="noStrike" cap="none"/>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1056600">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solidFill>
                            <a:schemeClr val="dk1"/>
                          </a:solidFill>
                          <a:latin typeface="Arial"/>
                          <a:ea typeface="Arial"/>
                          <a:cs typeface="Arial"/>
                          <a:sym typeface="Arial"/>
                        </a:rPr>
                        <a:t>Topic 1</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100"/>
                        <a:buFont typeface="Arial"/>
                        <a:buNone/>
                      </a:pPr>
                      <a:r>
                        <a:rPr lang="es-ES" sz="2700" b="0" i="0" u="none" strike="noStrike" cap="none">
                          <a:solidFill>
                            <a:srgbClr val="000000"/>
                          </a:solidFill>
                          <a:latin typeface="Arial"/>
                          <a:ea typeface="Arial"/>
                          <a:cs typeface="Arial"/>
                          <a:sym typeface="Arial"/>
                        </a:rPr>
                        <a:t>What are the main challenges that </a:t>
                      </a:r>
                      <a:r>
                        <a:rPr lang="es-ES" sz="2700" u="none" strike="noStrike" cap="none"/>
                        <a:t>s</a:t>
                      </a:r>
                      <a:r>
                        <a:rPr lang="es-ES" sz="2700" b="0" i="0" u="none" strike="noStrike" cap="none">
                          <a:solidFill>
                            <a:srgbClr val="000000"/>
                          </a:solidFill>
                          <a:latin typeface="Arial"/>
                          <a:ea typeface="Arial"/>
                          <a:cs typeface="Arial"/>
                          <a:sym typeface="Arial"/>
                        </a:rPr>
                        <a:t>tartups must face</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651100">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solidFill>
                            <a:schemeClr val="dk1"/>
                          </a:solidFill>
                          <a:latin typeface="Arial"/>
                          <a:ea typeface="Arial"/>
                          <a:cs typeface="Arial"/>
                          <a:sym typeface="Arial"/>
                        </a:rPr>
                        <a:t>Topic 2</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latin typeface="Arial"/>
                          <a:ea typeface="Arial"/>
                          <a:cs typeface="Arial"/>
                          <a:sym typeface="Arial"/>
                        </a:rPr>
                        <a:t>Why CSR</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651100">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solidFill>
                            <a:schemeClr val="dk1"/>
                          </a:solidFill>
                          <a:latin typeface="Arial"/>
                          <a:ea typeface="Arial"/>
                          <a:cs typeface="Arial"/>
                          <a:sym typeface="Arial"/>
                        </a:rPr>
                        <a:t>Topic 3</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latin typeface="Arial"/>
                          <a:ea typeface="Arial"/>
                          <a:cs typeface="Arial"/>
                          <a:sym typeface="Arial"/>
                        </a:rPr>
                        <a:t>What does CSR offer?</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651100">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solidFill>
                            <a:schemeClr val="dk1"/>
                          </a:solidFill>
                          <a:latin typeface="Arial"/>
                          <a:ea typeface="Arial"/>
                          <a:cs typeface="Arial"/>
                          <a:sym typeface="Arial"/>
                        </a:rPr>
                        <a:t>Topic 4</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latin typeface="Arial"/>
                          <a:ea typeface="Arial"/>
                          <a:cs typeface="Arial"/>
                          <a:sym typeface="Arial"/>
                        </a:rPr>
                        <a:t>Examples of CSR practices</a:t>
                      </a:r>
                      <a:endParaRPr sz="2700" u="none" strike="noStrike" cap="none"/>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graphicFrame>
        <p:nvGraphicFramePr>
          <p:cNvPr id="256" name="Google Shape;256;gedad3b024a_1_4"/>
          <p:cNvGraphicFramePr/>
          <p:nvPr/>
        </p:nvGraphicFramePr>
        <p:xfrm>
          <a:off x="1421767" y="854698"/>
          <a:ext cx="9652000" cy="3890587"/>
        </p:xfrm>
        <a:graphic>
          <a:graphicData uri="http://schemas.openxmlformats.org/drawingml/2006/table">
            <a:tbl>
              <a:tblPr>
                <a:noFill/>
              </a:tblPr>
              <a:tblGrid>
                <a:gridCol w="2420500">
                  <a:extLst>
                    <a:ext uri="{9D8B030D-6E8A-4147-A177-3AD203B41FA5}">
                      <a16:colId xmlns:a16="http://schemas.microsoft.com/office/drawing/2014/main" val="20000"/>
                    </a:ext>
                  </a:extLst>
                </a:gridCol>
                <a:gridCol w="7231500">
                  <a:extLst>
                    <a:ext uri="{9D8B030D-6E8A-4147-A177-3AD203B41FA5}">
                      <a16:colId xmlns:a16="http://schemas.microsoft.com/office/drawing/2014/main" val="20001"/>
                    </a:ext>
                  </a:extLst>
                </a:gridCol>
              </a:tblGrid>
              <a:tr h="1269467">
                <a:tc gridSpan="2">
                  <a:txBody>
                    <a:bodyPr/>
                    <a:lstStyle/>
                    <a:p>
                      <a:pPr marL="0" marR="0" lvl="0" indent="0" algn="ctr" rtl="0">
                        <a:lnSpc>
                          <a:spcPct val="100000"/>
                        </a:lnSpc>
                        <a:spcBef>
                          <a:spcPts val="0"/>
                        </a:spcBef>
                        <a:spcAft>
                          <a:spcPts val="0"/>
                        </a:spcAft>
                        <a:buClr>
                          <a:srgbClr val="000000"/>
                        </a:buClr>
                        <a:buSzPts val="2000"/>
                        <a:buFont typeface="Arial"/>
                        <a:buNone/>
                      </a:pPr>
                      <a:r>
                        <a:rPr lang="es-ES" sz="2700" b="1" u="none" strike="noStrike" cap="none">
                          <a:latin typeface="Arial"/>
                          <a:ea typeface="Arial"/>
                          <a:cs typeface="Arial"/>
                          <a:sym typeface="Arial"/>
                        </a:rPr>
                        <a:t>Module 1: General Awareness Raising of Corporate Sustainability and Responsibility</a:t>
                      </a:r>
                      <a:endParaRPr sz="1900" u="none" strike="noStrike" cap="none"/>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en-CY"/>
                    </a:p>
                  </a:txBody>
                  <a:tcPr/>
                </a:tc>
                <a:extLst>
                  <a:ext uri="{0D108BD9-81ED-4DB2-BD59-A6C34878D82A}">
                    <a16:rowId xmlns:a16="http://schemas.microsoft.com/office/drawing/2014/main" val="10000"/>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s-ES" sz="2700" b="1" u="none" strike="noStrike" cap="none">
                          <a:latin typeface="Arial"/>
                          <a:ea typeface="Arial"/>
                          <a:cs typeface="Arial"/>
                          <a:sym typeface="Arial"/>
                        </a:rPr>
                        <a:t>Unit 3</a:t>
                      </a:r>
                      <a:endParaRPr sz="2700" b="1"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es-ES" sz="2700" b="1" u="none" strike="noStrike" cap="none">
                          <a:latin typeface="Arial"/>
                          <a:ea typeface="Arial"/>
                          <a:cs typeface="Arial"/>
                          <a:sym typeface="Arial"/>
                        </a:rPr>
                        <a:t>Corporate Sustainability &amp; Responsibility</a:t>
                      </a:r>
                      <a:endParaRPr sz="1900" u="none" strike="noStrike" cap="none"/>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s-ES" sz="2700" b="0" u="none" strike="noStrike" cap="none">
                          <a:latin typeface="Arial"/>
                          <a:ea typeface="Arial"/>
                          <a:cs typeface="Arial"/>
                          <a:sym typeface="Arial"/>
                        </a:rPr>
                        <a:t>Topic 1</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s-ES" sz="2700" b="0" u="none" strike="noStrike" cap="none">
                          <a:solidFill>
                            <a:schemeClr val="dk1"/>
                          </a:solidFill>
                          <a:latin typeface="Arial"/>
                          <a:ea typeface="Arial"/>
                          <a:cs typeface="Arial"/>
                          <a:sym typeface="Arial"/>
                        </a:rPr>
                        <a:t>A New Corporate Philosophy</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s-ES" sz="2700" b="0" u="none" strike="noStrike" cap="none">
                          <a:solidFill>
                            <a:schemeClr val="dk1"/>
                          </a:solidFill>
                          <a:latin typeface="Arial"/>
                          <a:ea typeface="Arial"/>
                          <a:cs typeface="Arial"/>
                          <a:sym typeface="Arial"/>
                        </a:rPr>
                        <a:t>Topic 2</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s-ES" sz="2700" u="none" strike="noStrike" cap="none">
                          <a:solidFill>
                            <a:schemeClr val="dk1"/>
                          </a:solidFill>
                        </a:rPr>
                        <a:t>CSR Pillars</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s-ES" sz="2700" b="0" u="none" strike="noStrike" cap="none">
                          <a:solidFill>
                            <a:schemeClr val="dk1"/>
                          </a:solidFill>
                          <a:latin typeface="Arial"/>
                          <a:ea typeface="Arial"/>
                          <a:cs typeface="Arial"/>
                          <a:sym typeface="Arial"/>
                        </a:rPr>
                        <a:t>Topic 3</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2000"/>
                        <a:buFont typeface="Arial"/>
                        <a:buNone/>
                      </a:pPr>
                      <a:r>
                        <a:rPr lang="es-ES" sz="2700" u="none" strike="noStrike" cap="none">
                          <a:solidFill>
                            <a:schemeClr val="dk1"/>
                          </a:solidFill>
                        </a:rPr>
                        <a:t>A New Approach to Define CSR</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graphicFrame>
        <p:nvGraphicFramePr>
          <p:cNvPr id="261" name="Google Shape;261;gedad3b024a_1_8"/>
          <p:cNvGraphicFramePr/>
          <p:nvPr/>
        </p:nvGraphicFramePr>
        <p:xfrm>
          <a:off x="1270000" y="486893"/>
          <a:ext cx="9652000" cy="4754640"/>
        </p:xfrm>
        <a:graphic>
          <a:graphicData uri="http://schemas.openxmlformats.org/drawingml/2006/table">
            <a:tbl>
              <a:tblPr>
                <a:noFill/>
              </a:tblPr>
              <a:tblGrid>
                <a:gridCol w="2420500">
                  <a:extLst>
                    <a:ext uri="{9D8B030D-6E8A-4147-A177-3AD203B41FA5}">
                      <a16:colId xmlns:a16="http://schemas.microsoft.com/office/drawing/2014/main" val="20000"/>
                    </a:ext>
                  </a:extLst>
                </a:gridCol>
                <a:gridCol w="7231500">
                  <a:extLst>
                    <a:ext uri="{9D8B030D-6E8A-4147-A177-3AD203B41FA5}">
                      <a16:colId xmlns:a16="http://schemas.microsoft.com/office/drawing/2014/main" val="20001"/>
                    </a:ext>
                  </a:extLst>
                </a:gridCol>
              </a:tblGrid>
              <a:tr h="1056600">
                <a:tc gridSpan="2">
                  <a:txBody>
                    <a:bodyPr/>
                    <a:lstStyle/>
                    <a:p>
                      <a:pPr marL="0" marR="0" lvl="0" indent="0" algn="ctr" rtl="0">
                        <a:lnSpc>
                          <a:spcPct val="100000"/>
                        </a:lnSpc>
                        <a:spcBef>
                          <a:spcPts val="0"/>
                        </a:spcBef>
                        <a:spcAft>
                          <a:spcPts val="0"/>
                        </a:spcAft>
                        <a:buClr>
                          <a:srgbClr val="000000"/>
                        </a:buClr>
                        <a:buSzPts val="2000"/>
                        <a:buFont typeface="Arial"/>
                        <a:buNone/>
                      </a:pPr>
                      <a:r>
                        <a:rPr lang="es-ES" sz="2700" b="1" u="none" strike="noStrike" cap="none">
                          <a:latin typeface="Arial"/>
                          <a:ea typeface="Arial"/>
                          <a:cs typeface="Arial"/>
                          <a:sym typeface="Arial"/>
                        </a:rPr>
                        <a:t>Module 1: </a:t>
                      </a:r>
                      <a:r>
                        <a:rPr lang="es-ES" sz="2700" b="1" i="0" u="none" strike="noStrike" cap="none">
                          <a:solidFill>
                            <a:schemeClr val="dk1"/>
                          </a:solidFill>
                          <a:latin typeface="Arial"/>
                          <a:ea typeface="Arial"/>
                          <a:cs typeface="Arial"/>
                          <a:sym typeface="Arial"/>
                        </a:rPr>
                        <a:t>General Awareness Raising of Corporate Sustainability and Responsibility</a:t>
                      </a:r>
                      <a:endParaRPr sz="1900" u="none" strike="noStrike" cap="none"/>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en-CY"/>
                    </a:p>
                  </a:txBody>
                  <a:tcPr/>
                </a:tc>
                <a:extLst>
                  <a:ext uri="{0D108BD9-81ED-4DB2-BD59-A6C34878D82A}">
                    <a16:rowId xmlns:a16="http://schemas.microsoft.com/office/drawing/2014/main" val="10000"/>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s-ES" sz="2700" b="1" u="none" strike="noStrike" cap="none">
                          <a:latin typeface="Arial"/>
                          <a:ea typeface="Arial"/>
                          <a:cs typeface="Arial"/>
                          <a:sym typeface="Arial"/>
                        </a:rPr>
                        <a:t>Unit 4</a:t>
                      </a:r>
                      <a:endParaRPr sz="2700" b="1"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rgbClr val="000000"/>
                        </a:buClr>
                        <a:buSzPts val="2000"/>
                        <a:buFont typeface="Arial"/>
                        <a:buNone/>
                      </a:pPr>
                      <a:r>
                        <a:rPr lang="es-ES" sz="2700" b="1" u="none" strike="noStrike" cap="none"/>
                        <a:t>The Global Sustainability Framework</a:t>
                      </a:r>
                      <a:endParaRPr sz="2700" b="1" u="none" strike="noStrike" cap="none"/>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s-ES" sz="2700" b="0" u="none" strike="noStrike" cap="none">
                          <a:solidFill>
                            <a:schemeClr val="dk1"/>
                          </a:solidFill>
                          <a:latin typeface="Arial"/>
                          <a:ea typeface="Arial"/>
                          <a:cs typeface="Arial"/>
                          <a:sym typeface="Arial"/>
                        </a:rPr>
                        <a:t>Topic </a:t>
                      </a:r>
                      <a:r>
                        <a:rPr lang="es-ES" sz="2700" u="none" strike="noStrike" cap="none">
                          <a:solidFill>
                            <a:schemeClr val="dk1"/>
                          </a:solidFill>
                        </a:rPr>
                        <a:t>1</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s-ES" sz="2700" b="0" u="none" strike="noStrike" cap="none">
                          <a:solidFill>
                            <a:schemeClr val="dk1"/>
                          </a:solidFill>
                          <a:latin typeface="Arial"/>
                          <a:ea typeface="Arial"/>
                          <a:cs typeface="Arial"/>
                          <a:sym typeface="Arial"/>
                        </a:rPr>
                        <a:t>UN Global Compact</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s-ES" sz="2700" b="0" u="none" strike="noStrike" cap="none">
                          <a:solidFill>
                            <a:schemeClr val="dk1"/>
                          </a:solidFill>
                          <a:latin typeface="Arial"/>
                          <a:ea typeface="Arial"/>
                          <a:cs typeface="Arial"/>
                          <a:sym typeface="Arial"/>
                        </a:rPr>
                        <a:t>Topic </a:t>
                      </a:r>
                      <a:r>
                        <a:rPr lang="es-ES" sz="2700" u="none" strike="noStrike" cap="none">
                          <a:solidFill>
                            <a:schemeClr val="dk1"/>
                          </a:solidFill>
                        </a:rPr>
                        <a:t>2</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s-ES" sz="2700" b="0" u="none" strike="noStrike" cap="none">
                          <a:solidFill>
                            <a:schemeClr val="dk1"/>
                          </a:solidFill>
                          <a:latin typeface="Arial"/>
                          <a:ea typeface="Arial"/>
                          <a:cs typeface="Arial"/>
                          <a:sym typeface="Arial"/>
                        </a:rPr>
                        <a:t>The 10 Principles of the UN Global Compact</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1056600">
                <a:tc>
                  <a:txBody>
                    <a:bodyPr/>
                    <a:lstStyle/>
                    <a:p>
                      <a:pPr marL="0" marR="0" lvl="0" indent="0" algn="l" rtl="0">
                        <a:lnSpc>
                          <a:spcPct val="100000"/>
                        </a:lnSpc>
                        <a:spcBef>
                          <a:spcPts val="0"/>
                        </a:spcBef>
                        <a:spcAft>
                          <a:spcPts val="0"/>
                        </a:spcAft>
                        <a:buClr>
                          <a:srgbClr val="000000"/>
                        </a:buClr>
                        <a:buSzPts val="2000"/>
                        <a:buFont typeface="Arial"/>
                        <a:buNone/>
                      </a:pPr>
                      <a:r>
                        <a:rPr lang="es-ES" sz="2700" b="0" u="none" strike="noStrike" cap="none">
                          <a:solidFill>
                            <a:schemeClr val="dk1"/>
                          </a:solidFill>
                          <a:latin typeface="Arial"/>
                          <a:ea typeface="Arial"/>
                          <a:cs typeface="Arial"/>
                          <a:sym typeface="Arial"/>
                        </a:rPr>
                        <a:t>Topic </a:t>
                      </a:r>
                      <a:r>
                        <a:rPr lang="es-ES" sz="2700" u="none" strike="noStrike" cap="none">
                          <a:solidFill>
                            <a:schemeClr val="dk1"/>
                          </a:solidFill>
                        </a:rPr>
                        <a:t>3</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s-ES" sz="2700" b="0" u="none" strike="noStrike" cap="none">
                          <a:solidFill>
                            <a:schemeClr val="dk1"/>
                          </a:solidFill>
                          <a:latin typeface="Arial"/>
                          <a:ea typeface="Arial"/>
                          <a:cs typeface="Arial"/>
                          <a:sym typeface="Arial"/>
                        </a:rPr>
                        <a:t>The 2030 Agenda and the 17 Sustainable Development Goals</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651767">
                <a:tc>
                  <a:txBody>
                    <a:bodyPr/>
                    <a:lstStyle/>
                    <a:p>
                      <a:pPr marL="0" marR="0" lvl="0" indent="0" algn="l" rtl="0">
                        <a:lnSpc>
                          <a:spcPct val="100000"/>
                        </a:lnSpc>
                        <a:spcBef>
                          <a:spcPts val="0"/>
                        </a:spcBef>
                        <a:spcAft>
                          <a:spcPts val="0"/>
                        </a:spcAft>
                        <a:buClr>
                          <a:srgbClr val="000000"/>
                        </a:buClr>
                        <a:buSzPts val="2000"/>
                        <a:buFont typeface="Arial"/>
                        <a:buNone/>
                      </a:pPr>
                      <a:r>
                        <a:rPr lang="es-ES" sz="2700" b="0" u="none" strike="noStrike" cap="none">
                          <a:solidFill>
                            <a:schemeClr val="dk1"/>
                          </a:solidFill>
                          <a:latin typeface="Arial"/>
                          <a:ea typeface="Arial"/>
                          <a:cs typeface="Arial"/>
                          <a:sym typeface="Arial"/>
                        </a:rPr>
                        <a:t>Topic </a:t>
                      </a:r>
                      <a:r>
                        <a:rPr lang="es-ES" sz="2700" u="none" strike="noStrike" cap="none">
                          <a:solidFill>
                            <a:schemeClr val="dk1"/>
                          </a:solidFill>
                        </a:rPr>
                        <a:t>4</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2000"/>
                        <a:buFont typeface="Arial"/>
                        <a:buNone/>
                      </a:pPr>
                      <a:r>
                        <a:rPr lang="es-ES" sz="2700" b="0" u="none" strike="noStrike" cap="none">
                          <a:solidFill>
                            <a:schemeClr val="dk1"/>
                          </a:solidFill>
                          <a:latin typeface="Arial"/>
                          <a:ea typeface="Arial"/>
                          <a:cs typeface="Arial"/>
                          <a:sym typeface="Arial"/>
                        </a:rPr>
                        <a:t>17 SDGs and Start-Ups</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graphicFrame>
        <p:nvGraphicFramePr>
          <p:cNvPr id="266" name="Google Shape;266;gedad3b024a_1_16"/>
          <p:cNvGraphicFramePr/>
          <p:nvPr/>
        </p:nvGraphicFramePr>
        <p:xfrm>
          <a:off x="1270000" y="393700"/>
          <a:ext cx="9652000" cy="4178547"/>
        </p:xfrm>
        <a:graphic>
          <a:graphicData uri="http://schemas.openxmlformats.org/drawingml/2006/table">
            <a:tbl>
              <a:tblPr>
                <a:noFill/>
              </a:tblPr>
              <a:tblGrid>
                <a:gridCol w="2420500">
                  <a:extLst>
                    <a:ext uri="{9D8B030D-6E8A-4147-A177-3AD203B41FA5}">
                      <a16:colId xmlns:a16="http://schemas.microsoft.com/office/drawing/2014/main" val="20000"/>
                    </a:ext>
                  </a:extLst>
                </a:gridCol>
                <a:gridCol w="7231500">
                  <a:extLst>
                    <a:ext uri="{9D8B030D-6E8A-4147-A177-3AD203B41FA5}">
                      <a16:colId xmlns:a16="http://schemas.microsoft.com/office/drawing/2014/main" val="20001"/>
                    </a:ext>
                  </a:extLst>
                </a:gridCol>
              </a:tblGrid>
              <a:tr h="1056600">
                <a:tc gridSpan="2">
                  <a:txBody>
                    <a:bodyPr/>
                    <a:lstStyle/>
                    <a:p>
                      <a:pPr marL="0" marR="0" lvl="0" indent="0" algn="ctr" rtl="0">
                        <a:lnSpc>
                          <a:spcPct val="100000"/>
                        </a:lnSpc>
                        <a:spcBef>
                          <a:spcPts val="0"/>
                        </a:spcBef>
                        <a:spcAft>
                          <a:spcPts val="0"/>
                        </a:spcAft>
                        <a:buClr>
                          <a:srgbClr val="000000"/>
                        </a:buClr>
                        <a:buSzPts val="2000"/>
                        <a:buFont typeface="Arial"/>
                        <a:buNone/>
                      </a:pPr>
                      <a:r>
                        <a:rPr lang="es-ES" sz="2700" b="1" u="none" strike="noStrike" cap="none">
                          <a:latin typeface="Arial"/>
                          <a:ea typeface="Arial"/>
                          <a:cs typeface="Arial"/>
                          <a:sym typeface="Arial"/>
                        </a:rPr>
                        <a:t>Module 1: </a:t>
                      </a:r>
                      <a:r>
                        <a:rPr lang="es-ES" sz="2700" b="1" i="0" u="none" strike="noStrike" cap="none">
                          <a:solidFill>
                            <a:srgbClr val="000000"/>
                          </a:solidFill>
                          <a:latin typeface="Arial"/>
                          <a:ea typeface="Arial"/>
                          <a:cs typeface="Arial"/>
                          <a:sym typeface="Arial"/>
                        </a:rPr>
                        <a:t>General Awareness Raising of Corporate Sustainability and Responsibility</a:t>
                      </a:r>
                      <a:endParaRPr sz="2700" b="1"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en-CY"/>
                    </a:p>
                  </a:txBody>
                  <a:tcPr/>
                </a:tc>
                <a:extLst>
                  <a:ext uri="{0D108BD9-81ED-4DB2-BD59-A6C34878D82A}">
                    <a16:rowId xmlns:a16="http://schemas.microsoft.com/office/drawing/2014/main" val="10000"/>
                  </a:ext>
                </a:extLst>
              </a:tr>
              <a:tr h="1058067">
                <a:tc>
                  <a:txBody>
                    <a:bodyPr/>
                    <a:lstStyle/>
                    <a:p>
                      <a:pPr marL="0" marR="0" lvl="0" indent="0" algn="l" rtl="0">
                        <a:lnSpc>
                          <a:spcPct val="100000"/>
                        </a:lnSpc>
                        <a:spcBef>
                          <a:spcPts val="0"/>
                        </a:spcBef>
                        <a:spcAft>
                          <a:spcPts val="0"/>
                        </a:spcAft>
                        <a:buClr>
                          <a:srgbClr val="000000"/>
                        </a:buClr>
                        <a:buSzPts val="2000"/>
                        <a:buFont typeface="Arial"/>
                        <a:buNone/>
                      </a:pPr>
                      <a:r>
                        <a:rPr lang="es-ES" sz="2700" b="1" u="none" strike="noStrike" cap="none"/>
                        <a:t>Unit 5</a:t>
                      </a:r>
                      <a:endParaRPr sz="2700" b="1" u="none" strike="noStrike" cap="none"/>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100"/>
                        <a:buFont typeface="Arial"/>
                        <a:buNone/>
                      </a:pPr>
                      <a:r>
                        <a:rPr lang="es-ES" sz="2700" b="1" u="none" strike="noStrike" cap="none"/>
                        <a:t>Integrating CSR in daily practices and routines: practical examples</a:t>
                      </a:r>
                      <a:endParaRPr sz="2700" b="1" u="none" strike="noStrike" cap="none"/>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734467">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solidFill>
                            <a:schemeClr val="dk1"/>
                          </a:solidFill>
                          <a:latin typeface="Arial"/>
                          <a:ea typeface="Arial"/>
                          <a:cs typeface="Arial"/>
                          <a:sym typeface="Arial"/>
                        </a:rPr>
                        <a:t>Topic 1</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100"/>
                        <a:buFont typeface="Arial"/>
                        <a:buNone/>
                      </a:pPr>
                      <a:r>
                        <a:rPr lang="es-ES" sz="2700" b="0" i="0" u="none" strike="noStrike" cap="none">
                          <a:solidFill>
                            <a:srgbClr val="000000"/>
                          </a:solidFill>
                          <a:latin typeface="Arial"/>
                          <a:ea typeface="Arial"/>
                          <a:cs typeface="Arial"/>
                          <a:sym typeface="Arial"/>
                        </a:rPr>
                        <a:t>Which areas does CSR cover?</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651100">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solidFill>
                            <a:schemeClr val="dk1"/>
                          </a:solidFill>
                          <a:latin typeface="Arial"/>
                          <a:ea typeface="Arial"/>
                          <a:cs typeface="Arial"/>
                          <a:sym typeface="Arial"/>
                        </a:rPr>
                        <a:t>Topic 2</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latin typeface="Arial"/>
                          <a:ea typeface="Arial"/>
                          <a:cs typeface="Arial"/>
                          <a:sym typeface="Arial"/>
                        </a:rPr>
                        <a:t>How can CSR be implemented</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651100">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solidFill>
                            <a:schemeClr val="dk1"/>
                          </a:solidFill>
                          <a:latin typeface="Arial"/>
                          <a:ea typeface="Arial"/>
                          <a:cs typeface="Arial"/>
                          <a:sym typeface="Arial"/>
                        </a:rPr>
                        <a:t>Topic 3</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latin typeface="Arial"/>
                          <a:ea typeface="Arial"/>
                          <a:cs typeface="Arial"/>
                          <a:sym typeface="Arial"/>
                        </a:rPr>
                        <a:t>Examples of practical cases</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graphicFrame>
        <p:nvGraphicFramePr>
          <p:cNvPr id="271" name="Google Shape;271;gedad3b024a_1_20"/>
          <p:cNvGraphicFramePr/>
          <p:nvPr/>
        </p:nvGraphicFramePr>
        <p:xfrm>
          <a:off x="1270000" y="393700"/>
          <a:ext cx="9652000" cy="5373280"/>
        </p:xfrm>
        <a:graphic>
          <a:graphicData uri="http://schemas.openxmlformats.org/drawingml/2006/table">
            <a:tbl>
              <a:tblPr>
                <a:noFill/>
              </a:tblPr>
              <a:tblGrid>
                <a:gridCol w="2420500">
                  <a:extLst>
                    <a:ext uri="{9D8B030D-6E8A-4147-A177-3AD203B41FA5}">
                      <a16:colId xmlns:a16="http://schemas.microsoft.com/office/drawing/2014/main" val="20000"/>
                    </a:ext>
                  </a:extLst>
                </a:gridCol>
                <a:gridCol w="7231500">
                  <a:extLst>
                    <a:ext uri="{9D8B030D-6E8A-4147-A177-3AD203B41FA5}">
                      <a16:colId xmlns:a16="http://schemas.microsoft.com/office/drawing/2014/main" val="20001"/>
                    </a:ext>
                  </a:extLst>
                </a:gridCol>
              </a:tblGrid>
              <a:tr h="1139067">
                <a:tc gridSpan="2">
                  <a:txBody>
                    <a:bodyPr/>
                    <a:lstStyle/>
                    <a:p>
                      <a:pPr marL="0" marR="0" lvl="0" indent="0" algn="ctr" rtl="0">
                        <a:lnSpc>
                          <a:spcPct val="100000"/>
                        </a:lnSpc>
                        <a:spcBef>
                          <a:spcPts val="0"/>
                        </a:spcBef>
                        <a:spcAft>
                          <a:spcPts val="0"/>
                        </a:spcAft>
                        <a:buClr>
                          <a:srgbClr val="000000"/>
                        </a:buClr>
                        <a:buSzPts val="2000"/>
                        <a:buFont typeface="Arial"/>
                        <a:buNone/>
                      </a:pPr>
                      <a:r>
                        <a:rPr lang="es-ES" sz="2700" b="1" u="none" strike="noStrike" cap="none">
                          <a:latin typeface="Arial"/>
                          <a:ea typeface="Arial"/>
                          <a:cs typeface="Arial"/>
                          <a:sym typeface="Arial"/>
                        </a:rPr>
                        <a:t>Module 1: </a:t>
                      </a:r>
                      <a:r>
                        <a:rPr lang="es-ES" sz="2700" b="1" i="0" u="none" strike="noStrike" cap="none">
                          <a:solidFill>
                            <a:srgbClr val="000000"/>
                          </a:solidFill>
                          <a:latin typeface="Arial"/>
                          <a:ea typeface="Arial"/>
                          <a:cs typeface="Arial"/>
                          <a:sym typeface="Arial"/>
                        </a:rPr>
                        <a:t>General Awareness Raising of Corporate Sustainability and Responsibility</a:t>
                      </a:r>
                      <a:endParaRPr sz="2700" b="1"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hMerge="1">
                  <a:txBody>
                    <a:bodyPr/>
                    <a:lstStyle/>
                    <a:p>
                      <a:endParaRPr lang="en-CY"/>
                    </a:p>
                  </a:txBody>
                  <a:tcPr/>
                </a:tc>
                <a:extLst>
                  <a:ext uri="{0D108BD9-81ED-4DB2-BD59-A6C34878D82A}">
                    <a16:rowId xmlns:a16="http://schemas.microsoft.com/office/drawing/2014/main" val="10000"/>
                  </a:ext>
                </a:extLst>
              </a:tr>
              <a:tr h="1058067">
                <a:tc>
                  <a:txBody>
                    <a:bodyPr/>
                    <a:lstStyle/>
                    <a:p>
                      <a:pPr marL="0" marR="0" lvl="0" indent="0" algn="l" rtl="0">
                        <a:lnSpc>
                          <a:spcPct val="100000"/>
                        </a:lnSpc>
                        <a:spcBef>
                          <a:spcPts val="0"/>
                        </a:spcBef>
                        <a:spcAft>
                          <a:spcPts val="0"/>
                        </a:spcAft>
                        <a:buClr>
                          <a:srgbClr val="000000"/>
                        </a:buClr>
                        <a:buSzPts val="2000"/>
                        <a:buFont typeface="Arial"/>
                        <a:buNone/>
                      </a:pPr>
                      <a:r>
                        <a:rPr lang="es-ES" sz="2700" b="1" u="none" strike="noStrike" cap="none"/>
                        <a:t>Unit 6</a:t>
                      </a:r>
                      <a:endParaRPr sz="2700" b="1" u="none" strike="noStrike" cap="none"/>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100"/>
                        <a:buFont typeface="Arial"/>
                        <a:buNone/>
                      </a:pPr>
                      <a:r>
                        <a:rPr lang="es-ES" sz="2700" b="1" i="0" u="none" strike="noStrike" cap="none">
                          <a:solidFill>
                            <a:srgbClr val="000000"/>
                          </a:solidFill>
                        </a:rPr>
                        <a:t>Learning from success stories / good practices and avoiding greenwashing (SDG washing)</a:t>
                      </a:r>
                      <a:endParaRPr sz="2700" b="1" u="none" strike="noStrike" cap="none"/>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650200">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solidFill>
                            <a:schemeClr val="dk1"/>
                          </a:solidFill>
                          <a:latin typeface="Arial"/>
                          <a:ea typeface="Arial"/>
                          <a:cs typeface="Arial"/>
                          <a:sym typeface="Arial"/>
                        </a:rPr>
                        <a:t>Topic 1</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latin typeface="Arial"/>
                          <a:ea typeface="Arial"/>
                          <a:cs typeface="Arial"/>
                          <a:sym typeface="Arial"/>
                        </a:rPr>
                        <a:t>What is greenwashing</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1056600">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solidFill>
                            <a:schemeClr val="dk1"/>
                          </a:solidFill>
                          <a:latin typeface="Arial"/>
                          <a:ea typeface="Arial"/>
                          <a:cs typeface="Arial"/>
                          <a:sym typeface="Arial"/>
                        </a:rPr>
                        <a:t>Topic 2</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latin typeface="Arial"/>
                          <a:ea typeface="Arial"/>
                          <a:cs typeface="Arial"/>
                          <a:sym typeface="Arial"/>
                        </a:rPr>
                        <a:t>The 5 most common mistakes of greenwashing</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790133">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solidFill>
                            <a:schemeClr val="dk1"/>
                          </a:solidFill>
                          <a:latin typeface="Arial"/>
                          <a:ea typeface="Arial"/>
                          <a:cs typeface="Arial"/>
                          <a:sym typeface="Arial"/>
                        </a:rPr>
                        <a:t>Topic 3</a:t>
                      </a:r>
                      <a:endParaRPr sz="1900" u="none" strike="noStrike" cap="none"/>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latin typeface="Arial"/>
                          <a:ea typeface="Arial"/>
                          <a:cs typeface="Arial"/>
                          <a:sym typeface="Arial"/>
                        </a:rPr>
                        <a:t>Good practices</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650200">
                <a:tc>
                  <a:txBody>
                    <a:bodyPr/>
                    <a:lstStyle/>
                    <a:p>
                      <a:pPr marL="0" marR="0" lvl="0" indent="0" algn="l" rtl="0">
                        <a:lnSpc>
                          <a:spcPct val="100000"/>
                        </a:lnSpc>
                        <a:spcBef>
                          <a:spcPts val="0"/>
                        </a:spcBef>
                        <a:spcAft>
                          <a:spcPts val="0"/>
                        </a:spcAft>
                        <a:buClr>
                          <a:schemeClr val="dk1"/>
                        </a:buClr>
                        <a:buSzPts val="1100"/>
                        <a:buFont typeface="Arial"/>
                        <a:buNone/>
                      </a:pPr>
                      <a:r>
                        <a:rPr lang="es-ES" sz="2700" b="0" u="none" strike="noStrike" cap="none">
                          <a:latin typeface="Arial"/>
                          <a:ea typeface="Arial"/>
                          <a:cs typeface="Arial"/>
                          <a:sym typeface="Arial"/>
                        </a:rPr>
                        <a:t>Topic 4</a:t>
                      </a:r>
                      <a:endParaRPr sz="2700" b="0" u="none" strike="noStrike" cap="none">
                        <a:latin typeface="Arial"/>
                        <a:ea typeface="Arial"/>
                        <a:cs typeface="Arial"/>
                        <a:sym typeface="Arial"/>
                      </a:endParaRPr>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s-ES" sz="2700" u="none" strike="noStrike" cap="none"/>
                        <a:t>Practical cases</a:t>
                      </a:r>
                      <a:endParaRPr sz="2700" u="none" strike="noStrike" cap="none"/>
                    </a:p>
                  </a:txBody>
                  <a:tcPr marL="121900" marR="121900" marT="121900" marB="121900">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726895E115BA54687AC21151D6F8D52" ma:contentTypeVersion="4" ma:contentTypeDescription="Create a new document." ma:contentTypeScope="" ma:versionID="301128adba1b19a65d57cfff930dcecb">
  <xsd:schema xmlns:xsd="http://www.w3.org/2001/XMLSchema" xmlns:xs="http://www.w3.org/2001/XMLSchema" xmlns:p="http://schemas.microsoft.com/office/2006/metadata/properties" xmlns:ns3="47c80432-e46e-4221-a803-8cd16e878f80" targetNamespace="http://schemas.microsoft.com/office/2006/metadata/properties" ma:root="true" ma:fieldsID="74e54de2af1d64fd4057bd728f124e22" ns3:_="">
    <xsd:import namespace="47c80432-e46e-4221-a803-8cd16e878f8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7c80432-e46e-4221-a803-8cd16e878f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4070D46-5E6A-44B1-A035-B4C54CE10D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7c80432-e46e-4221-a803-8cd16e878f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D6230E5-C4D4-4299-9739-E7396D10CE2B}">
  <ds:schemaRefs>
    <ds:schemaRef ds:uri="http://schemas.microsoft.com/sharepoint/v3/contenttype/forms"/>
  </ds:schemaRefs>
</ds:datastoreItem>
</file>

<file path=customXml/itemProps3.xml><?xml version="1.0" encoding="utf-8"?>
<ds:datastoreItem xmlns:ds="http://schemas.openxmlformats.org/officeDocument/2006/customXml" ds:itemID="{BFDA01AA-306A-4557-9F27-5A73252479AB}">
  <ds:schemaRefs>
    <ds:schemaRef ds:uri="http://purl.org/dc/elements/1.1/"/>
    <ds:schemaRef ds:uri="http://purl.org/dc/terms/"/>
    <ds:schemaRef ds:uri="http://schemas.microsoft.com/office/infopath/2007/PartnerControls"/>
    <ds:schemaRef ds:uri="47c80432-e46e-4221-a803-8cd16e878f80"/>
    <ds:schemaRef ds:uri="http://purl.org/dc/dcmitype/"/>
    <ds:schemaRef ds:uri="http://schemas.microsoft.com/office/2006/documentManagement/types"/>
    <ds:schemaRef ds:uri="http://www.w3.org/XML/1998/namespace"/>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14</TotalTime>
  <Words>1485</Words>
  <Application>Microsoft Office PowerPoint</Application>
  <PresentationFormat>Widescreen</PresentationFormat>
  <Paragraphs>246</Paragraphs>
  <Slides>29</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Calibri Light</vt:lpstr>
      <vt:lpstr>Cambria</vt:lpstr>
      <vt:lpstr>Office Theme</vt:lpstr>
      <vt:lpstr> Project 2020-1-CY01-KA202-066006  Designing and Implementing a Corporate Social Responsibility Framework for Start-ups as a Visibility, Growth and Multiplication Tool     </vt:lpstr>
      <vt:lpstr>PowerPoint Presentation</vt:lpstr>
      <vt:lpstr>    Module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Module 2</vt:lpstr>
      <vt:lpstr>PowerPoint Presentation</vt:lpstr>
      <vt:lpstr>PowerPoint Presentation</vt:lpstr>
      <vt:lpstr>PowerPoint Presentation</vt:lpstr>
      <vt:lpstr>PowerPoint Presentation</vt:lpstr>
      <vt:lpstr>PowerPoint Presentation</vt:lpstr>
      <vt:lpstr>PowerPoint Presentation</vt:lpstr>
      <vt:lpstr>    Module 3</vt:lpstr>
      <vt:lpstr>PowerPoint Presentation</vt:lpstr>
      <vt:lpstr>PowerPoint Presentation</vt:lpstr>
      <vt:lpstr>PowerPoint Presentation</vt:lpstr>
      <vt:lpstr>PowerPoint Presentation</vt:lpstr>
      <vt:lpstr>PowerPoint Presentation</vt:lpstr>
      <vt:lpstr>Module 4</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2020-1-CY01-KA202-066006  Designing and Implementing a Corporate Social Responsibility Framework for Start-ups as a Visibility, Growth and Multiplication Tool</dc:title>
  <dc:creator>Maria Mina</dc:creator>
  <cp:lastModifiedBy>Maria Mina</cp:lastModifiedBy>
  <cp:revision>2</cp:revision>
  <dcterms:created xsi:type="dcterms:W3CDTF">2022-12-11T17:45:21Z</dcterms:created>
  <dcterms:modified xsi:type="dcterms:W3CDTF">2022-12-11T17:59:58Z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0x0101009726895E115BA54687AC21151D6F8D52</vt:lpwstr>
  </property>
</Properties>
</file>